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43" r:id="rId1"/>
  </p:sldMasterIdLst>
  <p:notesMasterIdLst>
    <p:notesMasterId r:id="rId10"/>
  </p:notesMasterIdLst>
  <p:handoutMasterIdLst>
    <p:handoutMasterId r:id="rId11"/>
  </p:handoutMasterIdLst>
  <p:sldIdLst>
    <p:sldId id="268" r:id="rId2"/>
    <p:sldId id="259" r:id="rId3"/>
    <p:sldId id="260" r:id="rId4"/>
    <p:sldId id="261" r:id="rId5"/>
    <p:sldId id="262" r:id="rId6"/>
    <p:sldId id="263" r:id="rId7"/>
    <p:sldId id="264" r:id="rId8"/>
    <p:sldId id="266" r:id="rId9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BD47"/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-1134" y="-84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4" name="Slide Image Placeho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247" y="1279525"/>
            <a:ext cx="6141156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 Placehold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8622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304800" y="228600"/>
            <a:ext cx="11594592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82220" y="5353963"/>
            <a:ext cx="11631168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600200"/>
            <a:ext cx="103632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556001"/>
            <a:ext cx="85344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447801"/>
            <a:ext cx="27432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447800"/>
            <a:ext cx="80264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228600"/>
            <a:ext cx="11594592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8063251" y="4203592"/>
            <a:ext cx="383523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3492427" y="4075290"/>
            <a:ext cx="7392687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3771637" y="4087562"/>
            <a:ext cx="729064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7479319" y="4074175"/>
            <a:ext cx="4410667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82220" y="4058555"/>
            <a:ext cx="11631168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0043" y="2463560"/>
            <a:ext cx="103632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3153" y="1437449"/>
            <a:ext cx="8556979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5/26/2026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902207" y="2679192"/>
            <a:ext cx="5096256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2679192"/>
            <a:ext cx="5096256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2208" y="2678114"/>
            <a:ext cx="5096256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3110" y="3429001"/>
            <a:ext cx="5093407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7600" y="2678113"/>
            <a:ext cx="5096256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3429001"/>
            <a:ext cx="5096256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5/26/2026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5/26/2026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5/26/2026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5/26/2026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3581401"/>
            <a:ext cx="44704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1219200" y="2286000"/>
            <a:ext cx="44704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02616" y="1828800"/>
            <a:ext cx="5205435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228600"/>
            <a:ext cx="11594592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82220" y="5353963"/>
            <a:ext cx="11631168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8874" y="338667"/>
            <a:ext cx="5083527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91112" y="2785533"/>
            <a:ext cx="5091289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5/26/2026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17600" y="1371600"/>
            <a:ext cx="475488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228600"/>
            <a:ext cx="11594592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82220" y="1679429"/>
            <a:ext cx="11631168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38328"/>
            <a:ext cx="109728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84896" y="6250165"/>
            <a:ext cx="50489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760FBDFE-C587-4B4C-A407-44438C67B59E}" type="datetimeFigureOut">
              <a:rPr lang="en-US" smtClean="0"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185" y="6250165"/>
            <a:ext cx="50489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21451" y="6250164"/>
            <a:ext cx="15491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49AE70B2-8BF9-45C0-BB95-33D1B9D3A85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62757" y="2675467"/>
            <a:ext cx="9877777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  <p:sldLayoutId id="2147483658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0170" y="511175"/>
            <a:ext cx="9373235" cy="65278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                                        Тема урока</a:t>
            </a:r>
            <a:endParaRPr lang="ru-RU" sz="2800" b="1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4275786" y="1081825"/>
            <a:ext cx="7534141" cy="2581490"/>
          </a:xfrm>
        </p:spPr>
        <p:txBody>
          <a:bodyPr>
            <a:normAutofit lnSpcReduction="10000"/>
          </a:bodyPr>
          <a:lstStyle/>
          <a:p>
            <a:endParaRPr lang="ru-RU" altLang="en-US" sz="4000" b="1" dirty="0" smtClean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4000" b="1" dirty="0" smtClean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Андрей </a:t>
            </a:r>
            <a:r>
              <a:rPr lang="ru-RU" altLang="en-US" sz="40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Васильевич Рева </a:t>
            </a:r>
            <a:r>
              <a:rPr lang="ru-RU" altLang="en-US" sz="4000" b="1" dirty="0" smtClean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– </a:t>
            </a:r>
            <a:r>
              <a:rPr lang="ru-RU" altLang="en-US" sz="40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солдат, </a:t>
            </a:r>
          </a:p>
          <a:p>
            <a:r>
              <a:rPr lang="ru-RU" altLang="en-US" sz="40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учитель, поэт, </a:t>
            </a:r>
            <a:r>
              <a:rPr lang="ru-RU" altLang="en-US" sz="4000" b="1" dirty="0" smtClean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патриот</a:t>
            </a:r>
            <a:endParaRPr lang="ru-RU" altLang="en-US" sz="4000" b="1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2052" name="Picture 4" descr="Жел"/>
          <p:cNvPicPr>
            <a:picLocks noGrp="1" noChangeAspect="1" noChangeArrowheads="1"/>
          </p:cNvPicPr>
          <p:nvPr/>
        </p:nvPicPr>
        <p:blipFill>
          <a:blip r:embed="rId2"/>
          <a:srcRect l="8548" t="15612" r="63673" b="31372"/>
          <a:stretch>
            <a:fillRect/>
          </a:stretch>
        </p:blipFill>
        <p:spPr>
          <a:xfrm>
            <a:off x="888365" y="1553210"/>
            <a:ext cx="3221990" cy="4467225"/>
          </a:xfrm>
          <a:prstGeom prst="rect">
            <a:avLst/>
          </a:prstGeom>
          <a:noFill/>
          <a:ln w="9525"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Текстовое поле 2"/>
          <p:cNvSpPr txBox="1"/>
          <p:nvPr/>
        </p:nvSpPr>
        <p:spPr>
          <a:xfrm>
            <a:off x="7959435" y="4104408"/>
            <a:ext cx="4094020" cy="220114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indent="0">
              <a:buNone/>
            </a:pPr>
            <a:endParaRPr lang="ru-RU" dirty="0" smtClean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0" indent="0">
              <a:lnSpc>
                <a:spcPct val="150000"/>
              </a:lnSpc>
              <a:buNone/>
            </a:pPr>
            <a:endParaRPr lang="ru-RU" altLang="en-US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0" indent="0">
              <a:lnSpc>
                <a:spcPct val="150000"/>
              </a:lnSpc>
              <a:buNone/>
            </a:pPr>
            <a:endParaRPr lang="ru-RU" altLang="en-US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23894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829" b="4166"/>
          <a:stretch>
            <a:fillRect/>
          </a:stretch>
        </p:blipFill>
        <p:spPr bwMode="auto">
          <a:xfrm>
            <a:off x="1464310" y="1527810"/>
            <a:ext cx="3437890" cy="4730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890905"/>
          </a:xfrm>
        </p:spPr>
        <p:txBody>
          <a:bodyPr>
            <a:normAutofit/>
          </a:bodyPr>
          <a:lstStyle/>
          <a:p>
            <a:pPr algn="ctr"/>
            <a:r>
              <a:rPr lang="ru-RU" altLang="en-US" sz="40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Детство и юность А.В. Ревы</a:t>
            </a:r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5852795" y="1527810"/>
            <a:ext cx="5334000" cy="43205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ru-RU" altLang="en-US" sz="2800" dirty="0">
                <a:latin typeface="Times New Roman" panose="02020603050405020304" charset="0"/>
                <a:cs typeface="Times New Roman" panose="02020603050405020304" charset="0"/>
              </a:rPr>
              <a:t>Родился 5 апреля 1924 года в селе </a:t>
            </a:r>
            <a:r>
              <a:rPr lang="ru-RU" altLang="en-US" sz="2800" dirty="0" err="1">
                <a:latin typeface="Times New Roman" panose="02020603050405020304" charset="0"/>
                <a:cs typeface="Times New Roman" panose="02020603050405020304" charset="0"/>
              </a:rPr>
              <a:t>Лукьяновка</a:t>
            </a:r>
            <a:r>
              <a:rPr lang="ru-RU" altLang="en-US" sz="2800" dirty="0">
                <a:latin typeface="Times New Roman" panose="02020603050405020304" charset="0"/>
                <a:cs typeface="Times New Roman" panose="02020603050405020304" charset="0"/>
              </a:rPr>
              <a:t> Одесского </a:t>
            </a:r>
            <a:r>
              <a:rPr lang="ru-RU" altLang="en-US" sz="2800" dirty="0" smtClean="0">
                <a:latin typeface="Times New Roman" panose="02020603050405020304" charset="0"/>
                <a:cs typeface="Times New Roman" panose="02020603050405020304" charset="0"/>
              </a:rPr>
              <a:t>района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ru-RU" altLang="en-US" sz="2800" dirty="0">
                <a:latin typeface="Times New Roman" panose="02020603050405020304" charset="0"/>
                <a:cs typeface="Times New Roman" panose="02020603050405020304" charset="0"/>
              </a:rPr>
              <a:t>8 и 9 классы обучался в Одесской средней </a:t>
            </a:r>
            <a:r>
              <a:rPr lang="ru-RU" altLang="en-US" sz="2800" dirty="0" smtClean="0">
                <a:latin typeface="Times New Roman" panose="02020603050405020304" charset="0"/>
                <a:cs typeface="Times New Roman" panose="02020603050405020304" charset="0"/>
              </a:rPr>
              <a:t>школе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ru-RU" altLang="en-US" sz="2800" dirty="0" smtClean="0">
                <a:latin typeface="Times New Roman" panose="02020603050405020304" charset="0"/>
                <a:cs typeface="Times New Roman" panose="02020603050405020304" charset="0"/>
              </a:rPr>
              <a:t>6 </a:t>
            </a:r>
            <a:r>
              <a:rPr lang="ru-RU" altLang="en-US" sz="2800" dirty="0">
                <a:latin typeface="Times New Roman" panose="02020603050405020304" charset="0"/>
                <a:cs typeface="Times New Roman" panose="02020603050405020304" charset="0"/>
              </a:rPr>
              <a:t>месяцев проучился курсантом военно-пехотного училища имени Фрунзе в Омске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ru-RU" altLang="en-US" sz="2800" dirty="0">
                <a:latin typeface="Times New Roman" panose="02020603050405020304" charset="0"/>
                <a:cs typeface="Times New Roman" panose="02020603050405020304" charset="0"/>
              </a:rPr>
              <a:t>Август 1942 года - мобилизован на фронт</a:t>
            </a:r>
          </a:p>
          <a:p>
            <a:pPr marL="457200" indent="-457200">
              <a:buFont typeface="Wingdings" pitchFamily="2" charset="2"/>
              <a:buChar char="Ø"/>
            </a:pPr>
            <a:endParaRPr lang="ru-RU" altLang="en-US" sz="2800" dirty="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2800" dirty="0" smtClean="0">
                <a:latin typeface="Times New Roman" panose="02020603050405020304" charset="0"/>
                <a:cs typeface="Times New Roman" panose="02020603050405020304" charset="0"/>
              </a:rPr>
              <a:t/>
            </a:r>
            <a:br>
              <a:rPr lang="ru-RU" altLang="en-US" sz="2800" dirty="0" smtClean="0">
                <a:latin typeface="Times New Roman" panose="02020603050405020304" charset="0"/>
                <a:cs typeface="Times New Roman" panose="02020603050405020304" charset="0"/>
              </a:rPr>
            </a:br>
            <a:endParaRPr lang="ru-RU" altLang="en-US" sz="28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92860" y="1725768"/>
            <a:ext cx="3789680" cy="45848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868045"/>
          </a:xfrm>
        </p:spPr>
        <p:txBody>
          <a:bodyPr>
            <a:normAutofit/>
          </a:bodyPr>
          <a:lstStyle/>
          <a:p>
            <a:pPr algn="ctr"/>
            <a:r>
              <a:rPr lang="ru-RU" altLang="en-US" sz="40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Боевой путь А.В. Ревы</a:t>
            </a:r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5735320" y="1360170"/>
            <a:ext cx="5417820" cy="44964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buFont typeface="Wingdings" panose="05000000000000000000" charset="0"/>
              <a:buChar char="Ø"/>
            </a:pPr>
            <a:r>
              <a:rPr lang="ru-RU" altLang="en-US" sz="2800">
                <a:latin typeface="Times New Roman" panose="02020603050405020304" charset="0"/>
                <a:cs typeface="Times New Roman" panose="02020603050405020304" charset="0"/>
              </a:rPr>
              <a:t>В составе 5-й Гвардейской стрелковой дивизии воевал на Курской дуге</a:t>
            </a:r>
          </a:p>
          <a:p>
            <a:pPr marL="285750" indent="-285750">
              <a:buFont typeface="Wingdings" panose="05000000000000000000" charset="0"/>
              <a:buChar char="Ø"/>
            </a:pPr>
            <a:r>
              <a:rPr lang="ru-RU" altLang="en-US" sz="2800">
                <a:latin typeface="Times New Roman" panose="02020603050405020304" charset="0"/>
                <a:cs typeface="Times New Roman" panose="02020603050405020304" charset="0"/>
              </a:rPr>
              <a:t>1943 г. - тяжело ранен под Орлом</a:t>
            </a:r>
          </a:p>
          <a:p>
            <a:pPr marL="285750" indent="-285750">
              <a:buFont typeface="Wingdings" panose="05000000000000000000" charset="0"/>
              <a:buChar char="Ø"/>
            </a:pPr>
            <a:r>
              <a:rPr lang="ru-RU" altLang="en-US" sz="2800">
                <a:latin typeface="Times New Roman" panose="02020603050405020304" charset="0"/>
                <a:cs typeface="Times New Roman" panose="02020603050405020304" charset="0"/>
              </a:rPr>
              <a:t>Прошел Польшу, Чехославакию, Германию</a:t>
            </a:r>
          </a:p>
          <a:p>
            <a:pPr marL="285750" indent="-285750">
              <a:buFont typeface="Wingdings" panose="05000000000000000000" charset="0"/>
              <a:buChar char="Ø"/>
            </a:pPr>
            <a:r>
              <a:rPr lang="ru-RU" altLang="en-US" sz="2800">
                <a:latin typeface="Times New Roman" panose="02020603050405020304" charset="0"/>
                <a:cs typeface="Times New Roman" panose="02020603050405020304" charset="0"/>
              </a:rPr>
              <a:t>Войну закончил весной 1945 г. в Берлине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F:\РЕВа А. В\фото\1 степени орден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523240" y="568325"/>
            <a:ext cx="1977390" cy="2089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1213742" cy="916305"/>
          </a:xfrm>
        </p:spPr>
        <p:txBody>
          <a:bodyPr/>
          <a:lstStyle/>
          <a:p>
            <a:pPr algn="ctr"/>
            <a:r>
              <a:rPr lang="ru-RU" altLang="en-US" sz="32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                               </a:t>
            </a:r>
            <a:r>
              <a:rPr lang="ru-RU" altLang="en-US" sz="4000" b="1" dirty="0" smtClean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Боевые </a:t>
            </a:r>
            <a:r>
              <a:rPr lang="ru-RU" altLang="en-US" sz="40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награды А.В. Ревы</a:t>
            </a:r>
          </a:p>
        </p:txBody>
      </p:sp>
      <p:pic>
        <p:nvPicPr>
          <p:cNvPr id="35843" name="Picture 3" descr="F:\РЕВа А. В\фото\медаль за отвагу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298065" y="3714750"/>
            <a:ext cx="1461135" cy="28327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270" name="Picture 2" descr="F:\РЕВа А. В\фото\за взятие берлина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035" y="2976245"/>
            <a:ext cx="1767205" cy="30048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7" name="Picture 3" descr="F:\РЕВа А. В\фото\праг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18765" y="982345"/>
            <a:ext cx="1456055" cy="25260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8" name="Picture 4" descr="F:\РЕВа А. В\фото\победа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10025" y="3806190"/>
            <a:ext cx="1589405" cy="27343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Текстовое поле 3"/>
          <p:cNvSpPr txBox="1"/>
          <p:nvPr/>
        </p:nvSpPr>
        <p:spPr>
          <a:xfrm>
            <a:off x="5776595" y="1670050"/>
            <a:ext cx="5711825" cy="39008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457200" indent="-457200" algn="l">
              <a:buFont typeface="Wingdings" panose="05000000000000000000" charset="0"/>
              <a:buChar char="Ø"/>
            </a:pPr>
            <a:r>
              <a:rPr lang="ru-RU" altLang="en-US" sz="2800">
                <a:latin typeface="Times New Roman" panose="02020603050405020304" charset="0"/>
                <a:cs typeface="Times New Roman" panose="02020603050405020304" charset="0"/>
              </a:rPr>
              <a:t>За боевые заслуги А.В. Рева награжден орденом Отечественной войны </a:t>
            </a:r>
            <a:r>
              <a:rPr lang="en-US" altLang="en-US" sz="2800">
                <a:latin typeface="Times New Roman" panose="02020603050405020304" charset="0"/>
                <a:cs typeface="Times New Roman" panose="02020603050405020304" charset="0"/>
              </a:rPr>
              <a:t>I</a:t>
            </a:r>
            <a:r>
              <a:rPr lang="ru-RU" altLang="en-US" sz="2800">
                <a:latin typeface="Times New Roman" panose="02020603050405020304" charset="0"/>
                <a:cs typeface="Times New Roman" panose="02020603050405020304" charset="0"/>
              </a:rPr>
              <a:t> степени</a:t>
            </a:r>
          </a:p>
          <a:p>
            <a:pPr marL="457200" indent="-457200" algn="l">
              <a:buFont typeface="Wingdings" panose="05000000000000000000" charset="0"/>
              <a:buChar char="Ø"/>
            </a:pPr>
            <a:r>
              <a:rPr lang="ru-RU" altLang="en-US" sz="2800">
                <a:latin typeface="Times New Roman" panose="02020603050405020304" charset="0"/>
                <a:cs typeface="Times New Roman" panose="02020603050405020304" charset="0"/>
              </a:rPr>
              <a:t>Медалями «За Отвагу», «За взятие Берлина», «За освобождение Праги», «За победу над Германией» </a:t>
            </a:r>
          </a:p>
          <a:p>
            <a:pPr marL="457200" indent="-457200">
              <a:buFont typeface="Wingdings" panose="05000000000000000000" charset="0"/>
              <a:buChar char="Ø"/>
            </a:pPr>
            <a:endParaRPr lang="ru-RU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IMG_0010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contrast="24000"/>
          </a:blip>
          <a:srcRect l="2670" t="2881" r="5223" b="3769"/>
          <a:stretch>
            <a:fillRect/>
          </a:stretch>
        </p:blipFill>
        <p:spPr>
          <a:xfrm>
            <a:off x="384175" y="258445"/>
            <a:ext cx="2188210" cy="3538855"/>
          </a:xfrm>
          <a:prstGeom prst="rect">
            <a:avLst/>
          </a:prstGeom>
          <a:noFill/>
          <a:ln w="9525"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5775" y="258445"/>
            <a:ext cx="8587524" cy="698500"/>
          </a:xfrm>
        </p:spPr>
        <p:txBody>
          <a:bodyPr>
            <a:noAutofit/>
          </a:bodyPr>
          <a:lstStyle/>
          <a:p>
            <a:pPr algn="ctr"/>
            <a:r>
              <a:rPr lang="ru-RU" altLang="en-US" sz="40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Жизнь после войны</a:t>
            </a:r>
          </a:p>
        </p:txBody>
      </p:sp>
      <p:pic>
        <p:nvPicPr>
          <p:cNvPr id="38914" name="Picture 2" descr="F:\РЕВа А. В\фото\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2910" y="1355090"/>
            <a:ext cx="3762375" cy="24422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5" name="Picture 3" descr="F:\РЕВа А. В\фото\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5770" y="4210050"/>
            <a:ext cx="3680460" cy="23602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8" name="Picture 6" descr="F:\РЕВа А. В\фото\4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355" y="4141470"/>
            <a:ext cx="3762375" cy="2428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Текстовое поле 4"/>
          <p:cNvSpPr txBox="1"/>
          <p:nvPr/>
        </p:nvSpPr>
        <p:spPr>
          <a:xfrm>
            <a:off x="8123555" y="3874135"/>
            <a:ext cx="3740150" cy="26962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>
              <a:buFont typeface="Wingdings" panose="05000000000000000000" charset="0"/>
              <a:buChar char="Ø"/>
            </a:pPr>
            <a:r>
              <a:rPr lang="ru-RU" altLang="en-US" sz="2400" smtClean="0">
                <a:latin typeface="Times New Roman" panose="02020603050405020304" charset="0"/>
                <a:cs typeface="Times New Roman" panose="02020603050405020304" charset="0"/>
              </a:rPr>
              <a:t>Автор обелиска, посвященного учителям и ученикам, погибшим в годы Великой Отечественной войны</a:t>
            </a:r>
            <a:endParaRPr lang="ru-RU" altLang="en-US" sz="24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7101205" y="1142365"/>
            <a:ext cx="4429125" cy="27317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buFont typeface="Wingdings" panose="05000000000000000000" charset="0"/>
              <a:buChar char="Ø"/>
            </a:pPr>
            <a:r>
              <a:rPr lang="ru-RU" altLang="en-US" sz="2400" dirty="0">
                <a:latin typeface="Times New Roman" panose="02020603050405020304" charset="0"/>
                <a:cs typeface="Times New Roman" panose="02020603050405020304" charset="0"/>
              </a:rPr>
              <a:t>В 1947 году вернулся с </a:t>
            </a:r>
            <a:r>
              <a:rPr lang="ru-RU" altLang="en-US" sz="2400" dirty="0" smtClean="0">
                <a:latin typeface="Times New Roman" panose="02020603050405020304" charset="0"/>
                <a:cs typeface="Times New Roman" panose="02020603050405020304" charset="0"/>
              </a:rPr>
              <a:t>войны</a:t>
            </a:r>
            <a:endParaRPr lang="ru-RU" altLang="en-US" sz="2400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285750" indent="-285750">
              <a:buFont typeface="Wingdings" panose="05000000000000000000" charset="0"/>
              <a:buChar char="Ø"/>
            </a:pPr>
            <a:r>
              <a:rPr lang="ru-RU" altLang="en-US" sz="2400" dirty="0">
                <a:latin typeface="Times New Roman" panose="02020603050405020304" charset="0"/>
                <a:cs typeface="Times New Roman" panose="02020603050405020304" charset="0"/>
              </a:rPr>
              <a:t>Август 1947 года - начал педагогическую деятельность в Одесской средней </a:t>
            </a:r>
            <a:r>
              <a:rPr lang="ru-RU" altLang="en-US" sz="2400" dirty="0" smtClean="0">
                <a:latin typeface="Times New Roman" panose="02020603050405020304" charset="0"/>
                <a:cs typeface="Times New Roman" panose="02020603050405020304" charset="0"/>
              </a:rPr>
              <a:t>школе</a:t>
            </a:r>
            <a:endParaRPr lang="ru-RU" altLang="en-US" sz="2400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285750" indent="-285750">
              <a:buFont typeface="Wingdings" panose="05000000000000000000" charset="0"/>
              <a:buChar char="Ø"/>
            </a:pPr>
            <a:r>
              <a:rPr lang="ru-RU" altLang="en-US" sz="2400" dirty="0" smtClean="0">
                <a:latin typeface="Times New Roman" panose="02020603050405020304" charset="0"/>
                <a:cs typeface="Times New Roman" panose="02020603050405020304" charset="0"/>
              </a:rPr>
              <a:t>Преподавал историю, рисование и черчение</a:t>
            </a:r>
          </a:p>
          <a:p>
            <a:pPr marL="285750" indent="-285750">
              <a:buFont typeface="Wingdings" panose="05000000000000000000" charset="0"/>
              <a:buChar char="Ø"/>
            </a:pPr>
            <a:r>
              <a:rPr lang="ru-RU" altLang="en-US" sz="2400" dirty="0" smtClean="0">
                <a:latin typeface="Times New Roman" panose="02020603050405020304" charset="0"/>
                <a:cs typeface="Times New Roman" panose="02020603050405020304" charset="0"/>
              </a:rPr>
              <a:t>Организовал школьный музей</a:t>
            </a:r>
            <a:endParaRPr lang="ru-RU" altLang="en-US" sz="24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9" name="Picture 4" descr="IMG_0010"/>
          <p:cNvPicPr>
            <a:picLocks noChangeAspect="1" noChangeArrowheads="1"/>
          </p:cNvPicPr>
          <p:nvPr/>
        </p:nvPicPr>
        <p:blipFill>
          <a:blip r:embed="rId2">
            <a:lum contrast="24000"/>
          </a:blip>
          <a:srcRect l="2670" t="2881" r="5223" b="3769"/>
          <a:stretch>
            <a:fillRect/>
          </a:stretch>
        </p:blipFill>
        <p:spPr>
          <a:xfrm>
            <a:off x="300355" y="258445"/>
            <a:ext cx="2188210" cy="3538855"/>
          </a:xfrm>
          <a:prstGeom prst="rect">
            <a:avLst/>
          </a:prstGeom>
          <a:noFill/>
          <a:ln w="9525"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0496" y="1465580"/>
            <a:ext cx="6129655" cy="43516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924560"/>
          </a:xfrm>
        </p:spPr>
        <p:txBody>
          <a:bodyPr>
            <a:normAutofit/>
          </a:bodyPr>
          <a:lstStyle/>
          <a:p>
            <a:pPr algn="ctr"/>
            <a:r>
              <a:rPr lang="ru-RU" altLang="en-US" sz="40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Семья Андрея Васильевича Ревы</a:t>
            </a:r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6831965" y="1184275"/>
            <a:ext cx="5107940" cy="30657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457200" indent="-457200">
              <a:buFont typeface="Wingdings" panose="05000000000000000000" charset="0"/>
              <a:buChar char="Ø"/>
            </a:pPr>
            <a:endParaRPr lang="ru-RU" altLang="en-US" sz="2800" dirty="0" smtClean="0"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indent="-457200">
              <a:buFont typeface="Wingdings" panose="05000000000000000000" charset="0"/>
              <a:buChar char="Ø"/>
            </a:pPr>
            <a:endParaRPr lang="ru-RU" altLang="en-US" sz="2800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indent="-457200">
              <a:buFont typeface="Wingdings" panose="05000000000000000000" charset="0"/>
              <a:buChar char="Ø"/>
            </a:pPr>
            <a:r>
              <a:rPr lang="ru-RU" altLang="en-US" sz="2800" dirty="0" smtClean="0">
                <a:latin typeface="Times New Roman" panose="02020603050405020304" charset="0"/>
                <a:cs typeface="Times New Roman" panose="02020603050405020304" charset="0"/>
              </a:rPr>
              <a:t>Жена </a:t>
            </a:r>
            <a:r>
              <a:rPr lang="ru-RU" altLang="en-US" sz="2800" dirty="0">
                <a:latin typeface="Times New Roman" panose="02020603050405020304" charset="0"/>
                <a:cs typeface="Times New Roman" panose="02020603050405020304" charset="0"/>
              </a:rPr>
              <a:t>Таисия Михайловна, учитель математики, с которой прожил более 40 лет</a:t>
            </a:r>
          </a:p>
          <a:p>
            <a:pPr marL="457200" indent="-457200">
              <a:buFont typeface="Wingdings" panose="05000000000000000000" charset="0"/>
              <a:buChar char="Ø"/>
            </a:pPr>
            <a:r>
              <a:rPr lang="ru-RU" altLang="en-US" sz="2800" dirty="0">
                <a:latin typeface="Times New Roman" panose="02020603050405020304" charset="0"/>
                <a:cs typeface="Times New Roman" panose="02020603050405020304" charset="0"/>
              </a:rPr>
              <a:t>Дочь Тамара, сын Николай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Жел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8432" r="6863" b="33046"/>
          <a:stretch>
            <a:fillRect/>
          </a:stretch>
        </p:blipFill>
        <p:spPr bwMode="auto">
          <a:xfrm>
            <a:off x="238125" y="829310"/>
            <a:ext cx="2357755" cy="3246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3550" y="258445"/>
            <a:ext cx="8883650" cy="1093837"/>
          </a:xfrm>
        </p:spPr>
        <p:txBody>
          <a:bodyPr>
            <a:noAutofit/>
          </a:bodyPr>
          <a:lstStyle/>
          <a:p>
            <a:pPr algn="ctr"/>
            <a:r>
              <a:rPr lang="ru-RU" altLang="en-US" sz="40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Творчество Андрея Васильевича Ревы</a:t>
            </a:r>
          </a:p>
        </p:txBody>
      </p:sp>
      <p:pic>
        <p:nvPicPr>
          <p:cNvPr id="8" name="Picture 4" descr="Жел"/>
          <p:cNvPicPr>
            <a:picLocks noGrp="1" noChangeAspect="1" noChangeArrowheads="1"/>
          </p:cNvPicPr>
          <p:nvPr/>
        </p:nvPicPr>
        <p:blipFill>
          <a:blip r:embed="rId3">
            <a:lum bright="29999" contrast="40000"/>
          </a:blip>
          <a:srcRect l="32353" r="6863" b="30910"/>
          <a:stretch>
            <a:fillRect/>
          </a:stretch>
        </p:blipFill>
        <p:spPr>
          <a:xfrm>
            <a:off x="1699260" y="3504565"/>
            <a:ext cx="2293620" cy="3161030"/>
          </a:xfrm>
          <a:prstGeom prst="rect">
            <a:avLst/>
          </a:prstGeom>
          <a:noFill/>
          <a:ln w="9525"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4" descr="Жел"/>
          <p:cNvPicPr>
            <a:picLocks noChangeAspect="1"/>
          </p:cNvPicPr>
          <p:nvPr/>
        </p:nvPicPr>
        <p:blipFill>
          <a:blip r:embed="rId4">
            <a:lum bright="29999" contrast="40000"/>
          </a:blip>
          <a:srcRect l="23271" r="13725" b="31340"/>
          <a:stretch>
            <a:fillRect/>
          </a:stretch>
        </p:blipFill>
        <p:spPr>
          <a:xfrm>
            <a:off x="3003550" y="1031875"/>
            <a:ext cx="2339340" cy="32213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Текстовое поле 3"/>
          <p:cNvSpPr txBox="1"/>
          <p:nvPr/>
        </p:nvSpPr>
        <p:spPr>
          <a:xfrm>
            <a:off x="5601335" y="1121410"/>
            <a:ext cx="5710555" cy="33909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>
              <a:buFont typeface="Wingdings" panose="05000000000000000000" charset="0"/>
              <a:buChar char="Ø"/>
            </a:pPr>
            <a:endParaRPr lang="ru-RU" altLang="en-US" sz="2800" dirty="0" smtClean="0">
              <a:latin typeface="Times New Roman" panose="02020603050405020304" charset="0"/>
              <a:cs typeface="Times New Roman" panose="02020603050405020304" charset="0"/>
            </a:endParaRPr>
          </a:p>
          <a:p>
            <a:pPr marL="342900" indent="-342900">
              <a:buFont typeface="Wingdings" panose="05000000000000000000" charset="0"/>
              <a:buChar char="Ø"/>
            </a:pPr>
            <a:endParaRPr lang="ru-RU" altLang="en-US" sz="2800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342900" indent="-342900">
              <a:buFont typeface="Wingdings" panose="05000000000000000000" charset="0"/>
              <a:buChar char="Ø"/>
            </a:pPr>
            <a:endParaRPr lang="ru-RU" altLang="en-US" sz="2800" dirty="0" smtClean="0">
              <a:latin typeface="Times New Roman" panose="02020603050405020304" charset="0"/>
              <a:cs typeface="Times New Roman" panose="02020603050405020304" charset="0"/>
            </a:endParaRPr>
          </a:p>
          <a:p>
            <a:pPr marL="342900" indent="-342900">
              <a:buFont typeface="Wingdings" panose="05000000000000000000" charset="0"/>
              <a:buChar char="Ø"/>
            </a:pPr>
            <a:r>
              <a:rPr lang="ru-RU" altLang="en-US" sz="2800" dirty="0" smtClean="0">
                <a:latin typeface="Times New Roman" panose="02020603050405020304" charset="0"/>
                <a:cs typeface="Times New Roman" panose="02020603050405020304" charset="0"/>
              </a:rPr>
              <a:t>Книга </a:t>
            </a:r>
            <a:r>
              <a:rPr lang="ru-RU" altLang="en-US" sz="2800" dirty="0">
                <a:latin typeface="Times New Roman" panose="02020603050405020304" charset="0"/>
                <a:cs typeface="Times New Roman" panose="02020603050405020304" charset="0"/>
              </a:rPr>
              <a:t>«1667 солдатских дней», вышла в августе 2001 </a:t>
            </a:r>
            <a:r>
              <a:rPr lang="ru-RU" altLang="en-US" sz="2800" dirty="0" smtClean="0">
                <a:latin typeface="Times New Roman" panose="02020603050405020304" charset="0"/>
                <a:cs typeface="Times New Roman" panose="02020603050405020304" charset="0"/>
              </a:rPr>
              <a:t>года</a:t>
            </a:r>
            <a:endParaRPr lang="ru-RU" altLang="en-US" sz="2800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342900" indent="-342900">
              <a:buFont typeface="Wingdings" panose="05000000000000000000" charset="0"/>
              <a:buChar char="Ø"/>
            </a:pPr>
            <a:r>
              <a:rPr lang="ru-RU" altLang="en-US" sz="2800" dirty="0">
                <a:latin typeface="Times New Roman" panose="02020603050405020304" charset="0"/>
                <a:cs typeface="Times New Roman" panose="02020603050405020304" charset="0"/>
              </a:rPr>
              <a:t>Сборник «За Русь»</a:t>
            </a:r>
          </a:p>
          <a:p>
            <a:pPr marL="342900" indent="-342900">
              <a:buFont typeface="Wingdings" panose="05000000000000000000" charset="0"/>
              <a:buChar char="Ø"/>
            </a:pPr>
            <a:r>
              <a:rPr lang="ru-RU" altLang="en-US" sz="2800" dirty="0">
                <a:latin typeface="Times New Roman" panose="02020603050405020304" charset="0"/>
                <a:cs typeface="Times New Roman" panose="02020603050405020304" charset="0"/>
              </a:rPr>
              <a:t>Книга «Память»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259132" y="1249251"/>
            <a:ext cx="4781402" cy="4876912"/>
          </a:xfrm>
        </p:spPr>
        <p:txBody>
          <a:bodyPr>
            <a:normAutofit/>
          </a:bodyPr>
          <a:lstStyle/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Заключение</a:t>
            </a:r>
            <a:b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823" y="1621536"/>
            <a:ext cx="3156113" cy="4035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328160" y="1074510"/>
            <a:ext cx="732739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altLang="en-US" sz="2400" dirty="0" smtClean="0">
                <a:latin typeface="Times New Roman" panose="02020603050405020304" charset="0"/>
                <a:cs typeface="Times New Roman" panose="02020603050405020304" charset="0"/>
              </a:rPr>
              <a:t>         </a:t>
            </a:r>
            <a:r>
              <a:rPr lang="en-US" altLang="en-US" sz="2400" dirty="0" err="1" smtClean="0">
                <a:latin typeface="Times New Roman" panose="02020603050405020304" charset="0"/>
                <a:cs typeface="Times New Roman" panose="02020603050405020304" charset="0"/>
              </a:rPr>
              <a:t>Андрей</a:t>
            </a:r>
            <a:r>
              <a:rPr lang="en-US" altLang="ru-RU" sz="2400" dirty="0" smtClean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Васильевич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сам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увековечил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себя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: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своими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добрыми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делами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хорошими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книгами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  <a:p>
            <a:pPr lvl="0"/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ru-RU" altLang="ru-RU" sz="2400" dirty="0" smtClean="0">
                <a:latin typeface="Times New Roman" panose="02020603050405020304" charset="0"/>
                <a:cs typeface="Times New Roman" panose="02020603050405020304" charset="0"/>
              </a:rPr>
              <a:t>         </a:t>
            </a:r>
            <a:r>
              <a:rPr lang="en-US" altLang="en-US" sz="2400" dirty="0" err="1" smtClean="0">
                <a:latin typeface="Times New Roman" panose="02020603050405020304" charset="0"/>
                <a:cs typeface="Times New Roman" panose="02020603050405020304" charset="0"/>
              </a:rPr>
              <a:t>Каждый</a:t>
            </a:r>
            <a:r>
              <a:rPr lang="en-US" altLang="ru-RU" sz="2400" dirty="0" smtClean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раз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когда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на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торжественных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собраниях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звучит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Гимн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Одесского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района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каждый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из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присутствующих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>
                <a:latin typeface="Times New Roman" panose="02020603050405020304" charset="0"/>
                <a:cs typeface="Times New Roman" panose="02020603050405020304" charset="0"/>
              </a:rPr>
              <a:t>в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зале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>
                <a:latin typeface="Times New Roman" panose="02020603050405020304" charset="0"/>
                <a:cs typeface="Times New Roman" panose="02020603050405020304" charset="0"/>
              </a:rPr>
              <a:t>с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благодарностью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вспоминает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своего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земляка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написавшего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строки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" altLang="en-US" sz="2400" dirty="0">
                <a:latin typeface="Times New Roman" panose="02020603050405020304" charset="0"/>
                <a:cs typeface="Times New Roman" panose="02020603050405020304" charset="0"/>
              </a:rPr>
              <a:t>«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Одесской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степной</a:t>
            </a:r>
            <a:r>
              <a:rPr lang="" altLang="en-US" sz="2400" dirty="0">
                <a:latin typeface="Times New Roman" panose="02020603050405020304" charset="0"/>
                <a:cs typeface="Times New Roman" panose="02020603050405020304" charset="0"/>
              </a:rPr>
              <a:t>»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:</a:t>
            </a:r>
          </a:p>
          <a:p>
            <a:pPr lvl="0"/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Земляк</a:t>
            </a:r>
            <a:r>
              <a:rPr lang="en-US" altLang="ru-RU" sz="2400" dirty="0" err="1">
                <a:latin typeface="Times New Roman" panose="02020603050405020304" charset="0"/>
                <a:cs typeface="Times New Roman" panose="02020603050405020304" charset="0"/>
              </a:rPr>
              <a:t>-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одессит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ну</a:t>
            </a:r>
            <a:r>
              <a:rPr lang="en-US" altLang="ru-RU" sz="2400" dirty="0" err="1">
                <a:latin typeface="Times New Roman" panose="02020603050405020304" charset="0"/>
                <a:cs typeface="Times New Roman" panose="02020603050405020304" charset="0"/>
              </a:rPr>
              <a:t>-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ка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скажи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,</a:t>
            </a:r>
          </a:p>
          <a:p>
            <a:pPr lvl="0"/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Разве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>
                <a:latin typeface="Times New Roman" panose="02020603050405020304" charset="0"/>
                <a:cs typeface="Times New Roman" panose="02020603050405020304" charset="0"/>
              </a:rPr>
              <a:t>в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том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нет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интереса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,</a:t>
            </a:r>
          </a:p>
          <a:p>
            <a:pPr lvl="0"/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Что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где</a:t>
            </a:r>
            <a:r>
              <a:rPr lang="en-US" altLang="ru-RU" sz="2400" dirty="0" err="1">
                <a:latin typeface="Times New Roman" panose="02020603050405020304" charset="0"/>
                <a:cs typeface="Times New Roman" panose="02020603050405020304" charset="0"/>
              </a:rPr>
              <a:t>-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то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>
                <a:latin typeface="Times New Roman" panose="02020603050405020304" charset="0"/>
                <a:cs typeface="Times New Roman" panose="02020603050405020304" charset="0"/>
              </a:rPr>
              <a:t>у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моря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лежит</a:t>
            </a:r>
            <a:endParaRPr lang="en-US" altLang="en-US" sz="2400" dirty="0">
              <a:latin typeface="Times New Roman" panose="02020603050405020304" charset="0"/>
              <a:cs typeface="Times New Roman" panose="02020603050405020304" charset="0"/>
            </a:endParaRPr>
          </a:p>
          <a:p>
            <a:pPr lvl="0"/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Город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>
                <a:latin typeface="Times New Roman" panose="02020603050405020304" charset="0"/>
                <a:cs typeface="Times New Roman" panose="02020603050405020304" charset="0"/>
              </a:rPr>
              <a:t>с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названьем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Одесса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  <a:p>
            <a:pPr lvl="0"/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Но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знает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ли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тот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одессит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,</a:t>
            </a:r>
          </a:p>
          <a:p>
            <a:pPr lvl="0"/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Что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есть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>
                <a:latin typeface="Times New Roman" panose="02020603050405020304" charset="0"/>
                <a:cs typeface="Times New Roman" panose="02020603050405020304" charset="0"/>
              </a:rPr>
              <a:t>у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нас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чудо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зори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,</a:t>
            </a:r>
          </a:p>
          <a:p>
            <a:pPr lvl="0"/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Такое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же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солнце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горит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,</a:t>
            </a:r>
          </a:p>
          <a:p>
            <a:pPr lvl="0"/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Не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плещет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лишь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черное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море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.</a:t>
            </a:r>
            <a:endParaRPr lang="ru-RU" altLang="en-US" sz="24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239507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228</TotalTime>
  <Words>313</Words>
  <Application>Microsoft Office PowerPoint</Application>
  <PresentationFormat>Произвольный</PresentationFormat>
  <Paragraphs>51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Волна</vt:lpstr>
      <vt:lpstr>                                        Тема урока</vt:lpstr>
      <vt:lpstr>Детство и юность А.В. Ревы</vt:lpstr>
      <vt:lpstr>Боевой путь А.В. Ревы</vt:lpstr>
      <vt:lpstr>                               Боевые награды А.В. Ревы</vt:lpstr>
      <vt:lpstr>Жизнь после войны</vt:lpstr>
      <vt:lpstr>Семья Андрея Васильевича Ревы</vt:lpstr>
      <vt:lpstr>Творчество Андрея Васильевича Ревы</vt:lpstr>
      <vt:lpstr>Заключение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ASUS</cp:lastModifiedBy>
  <cp:revision>26</cp:revision>
  <dcterms:created xsi:type="dcterms:W3CDTF">2025-07-23T00:59:00Z</dcterms:created>
  <dcterms:modified xsi:type="dcterms:W3CDTF">2026-05-26T01:02:56Z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1049-12.2.0.23155</vt:lpwstr>
  </property>
  <property fmtid="{D5CDD505-2E9C-101B-9397-08002B2CF9AE}" pid="3" name="ICV">
    <vt:lpwstr>69AB51C3EBC4441091260A12C109CEAA_11</vt:lpwstr>
  </property>
</Properties>
</file>