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1" r:id="rId3"/>
    <p:sldId id="256" r:id="rId4"/>
    <p:sldId id="260" r:id="rId5"/>
    <p:sldId id="262" r:id="rId6"/>
    <p:sldId id="263" r:id="rId7"/>
    <p:sldId id="264" r:id="rId8"/>
    <p:sldId id="267" r:id="rId9"/>
    <p:sldId id="265" r:id="rId10"/>
    <p:sldId id="266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7" d="100"/>
          <a:sy n="17" d="100"/>
        </p:scale>
        <p:origin x="50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75.04188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24-04-25T17:37:16.19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17264 6377 0,'20'0'47,"1"0"-32,0 0 1,-1 0-16,1 0 16,20 0-16,-20 0 15,0 0-15,20 0 16,-20 0-16,-1 0 16,1 0-1,-1 0 1,22 0-16,-22 0 15,22 0 1,-1 0-16,-20 0 16,20 0-16,21 0 15,-41 0-15,41 0 16,-21 0-16,-20 0 16,40 0-16,1 0 15,-20 0-15,-1 0 16,21 0-16,-21 0 15,21 0-15,-41 0 16,41 0-16,0 0 16,-21 0-16,-20 0 15,20 0-15,0 0 16,1 0 0,-22 0-16,1 0 15,0 0-15,-1 0 16,1 0 31,-21-20-32,21-1 1,-1 21 0,-20-20-16,21 20 15,-1 0 1,-20-21-16,21 21 15,-21-21 1,0 1 0,0-1 15,0 0-15,-21 21 30,21-20-46,-20 20 47,20-21-31,-21 0 15,1 21-31,-1 0 16,-20-20-16,-1 20 15,-20 0-15,42 0 16,-42 0-16,0 0 16,41 0-16,-41 0 15,21 0-15,20 0 16,1 0-16,-1 0 16,0 0-16,1 0 15,-1 0 1,0 0-16,1 0 15,-1 0 1,0 0-16,1 0 16,-22 0-16,22 0 15,-22 0-15,1 0 16,21 0-16,-22 0 16,-20 0-16,42 0 15,-22 0-15,22 0 16,-1 0-16,0 0 15,1 0-15,-1 0 16,0 0-16,1 0 16,-1 0-16,0 0 31,1 0-15,-1 0-1,0 0 48,1 0-63,-1 0 15,1 0 1,-22 0-16,22 0 31,-1 20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75.04188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24-04-25T17:37:18.66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15157 7017 0,'21'21'79,"0"-21"-64,20 0-15,21 21 16,0-21-16,21 20 15,20-20-15,0 0 16,21 0-16,20 21 16,1-21-16,-62 0 15,41 0-15,20 0 16,21 0-16,-20 0 16,-1 0-16,1 0 15,-1 0-15,-40 0 16,40 0-16,-20 0 15,-62 0-15,62 0 16,-62 0-16,21 0 16,-1 0-16,-20 0 15,0 0-15,21 0 16,-42 0-16,21 0 16,0 0-16,0 0 15,0 20-15,-21-20 16,21 21-16,0-21 15,-21 0-15,-20 21 16,41-21-16,0 0 16,-21 0-16,0 0 15,1 0 1,-22 0 0,1 0-16,0 0 15,-21 20 79,0 1-78,20-21-16,1 0 15,0 21 1,-1-1-1,-20 1-15,21-21 16,0 21 0,-21-1-1,20-20 1,-40 0 125,-22 0-141,-40 0 15,-1 0-15,-20 0 16,-42 0-16,-41 0 0,42 0 15,-42 0-15,0 0 16,42 0-16,-1 0 16,62 0-1,-20 0-15,21 0 0,-1 0 16,21 0 0,41 0-16,-20 0 15,0 0-15,0 0 16,20 0-1,0 0 1,-20 0-16,20 0 16,1 0-1,-1 0-15,0 0 16,-20 0-16,0 0 16,20 0-1,0 0-15,1 0 16,-22 0-16,1 0 15,21 0 1,-1 0 0,0 0-16,1 0 15,-1 0 1,-20 0-16,-1 0 16,22 0-1,-1 0-15,-41 0 16,21 0-16,20 0 15,-41 0-15,21 0 16,0 0-16,20 0 16,-20 0-16,-1 0 15,22 0-15,-22 0 16,1 0-16,0 0 16,20 0-1,0 0 1,1 0 15,-1 0 47,1 0-62,-1 0-16,0 0 15,1 0-15,-1 0 16,0 0-16,1 0 16,-1 0-16,0 0 15,1 0-15,-22 0 16,22 0-16,-1 0 16,0 0-1,-20 0 1,20 0-1,1 0-15,-1 0 16,1 0 0,-1 0-1,0 0-15,1 0 16,-1 0 0,0 0-16,1 0 15,-1 0 1,0 0-16,1 0 15,-1 0 1,0 0-16,1 0 16,-1 0-1,0 0-15,1 0 32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75.04188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24-04-25T17:37:24.46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15426 10175 0,'41'21'0,"0"-21"15,1 0-15,-1 0 16,21 0-16,0 0 16,21 0-16,-1 0 15,1-62-15,-1 62 16,1 0-16,0-41 16,20 20-16,-21 21 15,42-21-15,-41 1 16,0 20-16,-42 0 15,41 0-15,1 0 16,20 0-16,-20 20 16,41-20-16,-42 21 15,22 20-15,-1-20 16,0-21-16,-20 20 16,-1-20-16,1 0 15,0 0-15,-42 0 16,21 0-16,-21 0 15,21-20-15,-41 20 16,20-21-16,21 1 16,-21-1-16,-20 21 15,0-21-15,-1 1 16,1 20-16,0 0 16,-1 0-16,1 0 15,20 0 1,-20 0-16,-1 0 15,1 0-15,41 20 16,-41-20-16,20 21 16,0-21-16,21 21 15,-41-21-15,41 0 16,-42 0-16,1 0 16,20 0-16,-20 0 15,20 0 1,-20 0-1,0 0-15,-1 0 16,22-21-16,-22 21 16,1-21-16,20 21 15,-20 0-15,20-20 16,0 20-16,1 0 16,-22 0-16,22 0 15,-1 0-15,-41 20 16,41-20-16,-20 0 15,0 0-15,-1 0 16,1 0-16,0 21 16,-1-21-1,1 0 1,0 0 0,-1-21-1,1 21-15,-1 0 16,-20-20 15,0-1 47,0 0-78,-41 21 16,0-20-16,0-1 15,-42 0-15,21 1 16,-21-1 0,1 21-16,20 0 15,0-21-15,0 21 16,41-20-16,-20 20 16,-21-21-16,21 21 0,20 0 15,0 0 1,1 0-16,-1 0 31,1 0-31,-1 0 16,0 0-1,-20 0-15,0 0 16,-1 0-16,-20 0 0,-20 0 16,40 0-1,-81 0-15,61 0 16,-21 0-16,0 0 15,-20 0-15,21 0 16,-22 0-16,42 0 16,-41 0-16,20 0 0,22 0 15,-22 0 1,21 0-16,0 0 16,21 0-16,-21 0 15,0 0-15,21 0 16,-1 0-16,1 0 15,-21 0-15,0 0 16,41 0-16,-20 0 16,-21 0-16,21 0 15,0 0-15,-21 0 16,0 0-16,-21 0 16,42 0-16,-42 0 15,21 0-15,21 0 16,0 0-16,-1 0 15,-20 0-15,21 0 16,20 0-16,-20 0 16,0 0-16,20 0 15,-20 0-15,0 0 16,-1 0 0,22 0-16,-22 0 15,22 0-15,-1 0 16,0 0-1,-20 0-15,0 0 16,20 0 0,0 0-1,1 0-15,-22 0 16,1 0 0,21 0-1,-1 0 1,0 0-16,1 0 15,-1 0 1,0 0-16,1 0 16,20 21 124,0 20-108,0-20-32,0-1 15,0 22 1,20-22-16,-20 1 15,0 20-15,0-20 16,21 20-16,-21 0 16,0-20-16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75.04188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24-04-25T17:37:27.57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15405 12879 0,'-20'0'15,"-1"0"32,0 0-31,42 0 62,20 0-63,21 0 1,-41 0-16,41 0 16,20 0-16,-20 0 15,21 0-15,20 0 16,-20 0-16,20 0 16,-41 0-16,21 0 15,20 0-15,-21 0 16,-20 0-16,0 0 15,0 0-15,0 0 16,-20 0-16,-1 0 16,0 0-16,0 0 15,-20 0-15,20 0 16,-20 0-16,0 0 16,-1 0-16,22 0 15,-22 0-15,22 0 16,20 0-1,-42 0-15,21 0 0,1 0 16,20 0-16,-21 0 16,0 0-16,1 0 15,-22 0-15,22 0 16,-1 0-16,0 0 16,0 0-1,-20 0 1,0 0-16,-1 0 15,1 0-15,0 0 16,-1 0-16,1 0 16,20 0-16,-20 0 15,0 0-15,20 0 16,-20 0 0,20 0-16,-20 0 15,-1 0-15,1 0 16,0 0-16,20 0 15,-21 0 1,1 0 0,0 0-1,-1 0-15,1 0 32,0 0-32,-1 0 15,1 0 16,0 0-31,-1 0 32,-20-21-32,0 1 78,0-1-78,-20 0 15,-1-20 1,21 20-16,-21 21 16,-20-20-16,0-1 15,-1 0 1,1 1-16,0-1 16,-21 21-16,0-21 15,21 21-15,-21-20 0,20 20 16,-20 0-16,21 0 15,20 0-15,-40 0 16,19 0 0,1 0-1,0 0 1,20 0-16,-20 0 16,20 0-1,0 0-15,-20 0 16,0 0-16,-1 0 15,1 0-15,-21 0 16,21 0-16,0 0 16,-21 0-16,0 0 15,0 0-15,20 0 16,-19 0-16,-1 0 16,0 0-16,41 0 15,-20 0-15,-21 0 16,20 0-16,1 0 15,20 0-15,-20 0 16,21 0-16,-1 0 16,0 0-16,1 0 15,-1 0-15,0 0 16,1 0-16,-1 0 16,0 0-1,1 0-15,-1 0 16,-20 0-16,20 0 15,-20 0-15,-1 0 16,22 0-16,-42 0 16,21 0-16,20 0 15,-20 0-15,-1 0 16,1 0 0,20 0 15,1 0 63,-1 0-79,-20 0 1,-1 0-16,1 20 15,0-20-15,0 0 16,-1 21-16,22-21 16,-1 0-16,0 0 15,1 0 1,-1 21-16,21-1 125,0 22-109,0-22-1,0 1 1,0 0-16,0-1 15,21 1 1,-21 0-16,20-21 16,-20 20-1,21 1-15,-21-1 16,21-20 0,-21 21-1,20 0 1,1-1-1,20-20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1920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75.04188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24-04-25T17:37:30.69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17099 13931 0,'20'0'15,"-20"21"1,21-21-16,-1 0 16,1 0-16,0 0 31,-1 0-31,1 0 16,20 0-1,-20 0-15,0 0 16,20 0-16,-20 0 15,-1 0-15,42 0 16,-20 0-16,-22 0 16,21 0-16,-20 0 15,0 0-15,20 0 16,0 0-16,-20-21 16,41 21-16,-21 0 15,1-20-15,-22 20 16,22 0-16,-1 0 15,-20 0-15,20 0 16,0 0-16,-20-21 16,-1 21-16,22 0 15,-22 0-15,1-21 16,20 21-16,-20 0 16,0 0-16,20 0 15,-20 0-15,-1-20 16,1 20-1,0 0 17,-1-21-17,1 21 1,-1 0 0,1 0-1,0 0-15,-21-20 16,20 20-1,1 0-15,-21-21 16,21 21 0,-21-21-1,0 1 17,0-1-17,0 0 1,0 1-1,0-22-15,0 1 32,-21 21-17,0 20-15,21-21 16,-41 0-16,20 1 16,-20 20-16,21 0 15,-22 0-15,1-21 16,0 21-16,-1 0 15,22 0-15,-42 0 16,20 0-16,22 0 16,-22 0-16,1 0 15,21 0-15,-22 0 16,22 0-16,-1 0 16,0 0-16,1 0 15,-1 0-15,-20 0 31,20 0-31,0 0 16,1 0 0,-1 0-16,0 21 15,-20-21 1,0 0 0,20 0-16,0 20 15,1-20 1,-1 0-1,1 0-15,-1 0 32,0 0-32,1 0 31,-1 0-15,0 0-1,1 0 16,-1 0-31,0 0 0,1 0 32,-1 0-17,0 0 1,1 0 93,20 21-93,0 0-16,0-1 16,0 1-1,0-1-15,-21 1 16,21 0-1,0-1 1,-21 1 0,1-21-1,-1 0 1,21 21-16,-21-21 16,-20 0-16,0 20 15,20-20 1,1 0-16,-1 0 15,42 0 173,-1 0-188,1-20 16,0 20-16,20 0 15,0-21-15,0 0 16,-20 1-1,0 20-15,-21-21 16,20 21 0,1-21-1,0 1 1,-1 20 0,1-21-1,0 21 1,-1 0-16,1 0 15,0 0-15,-1 0 16,-40 0 140,-22 0-140,22 0-16,-22 0 16,22 0-1,-1 0-15,0 0 16,1 0-16,-1 0 156,0 0-125,1 0-15,-1 0 31,21 21-47,-21-21 0,21 20 15,-20-20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F8C6E-56B8-41F5-AA91-7F9F7734CCCC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A7652-81BC-407E-A537-8A6A89F96C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881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A7652-81BC-407E-A537-8A6A89F96CE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975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A7652-81BC-407E-A537-8A6A89F96CE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128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Кулак</a:t>
            </a:r>
            <a:r>
              <a:rPr lang="en-US" dirty="0"/>
              <a:t>, </a:t>
            </a:r>
            <a:r>
              <a:rPr lang="ru-RU" dirty="0"/>
              <a:t>ладонь</a:t>
            </a:r>
            <a:r>
              <a:rPr lang="en-US" dirty="0"/>
              <a:t>, </a:t>
            </a:r>
            <a:r>
              <a:rPr lang="ru-RU" dirty="0"/>
              <a:t>ребро</a:t>
            </a:r>
          </a:p>
          <a:p>
            <a:r>
              <a:rPr lang="en-US" dirty="0"/>
              <a:t>1-2 </a:t>
            </a:r>
            <a:r>
              <a:rPr lang="ru-RU" dirty="0"/>
              <a:t>пальчик</a:t>
            </a:r>
          </a:p>
          <a:p>
            <a:r>
              <a:rPr lang="ru-RU" dirty="0"/>
              <a:t>1-4 смыкание пальцев</a:t>
            </a:r>
          </a:p>
          <a:p>
            <a:r>
              <a:rPr lang="ru-RU" dirty="0"/>
              <a:t>ухо нос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BA7652-81BC-407E-A537-8A6A89F96CE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968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10B2E0-F249-547E-4389-3427B4C100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E11A74-AA8E-1EAF-9372-324E61A0B2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1CDC1A-A280-68A7-03B0-6BEDA8440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4F315D-03F6-E89B-C901-50EB2390B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F23AFF-AA58-63ED-6775-36A926AC0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891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16C8BF-CC19-1666-A5F9-1B14E13DF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E60A6D-6D92-50D8-0291-93300A00B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B19BCA-0AEC-30F9-4513-8B20052B0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99AC8B-F146-0D17-A3A2-0598E7A70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BCC2EA-FA71-532F-2320-ED2702814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685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928964C-0A3C-D3D0-C6C9-7528FA3D7B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101ABAF-B18F-BDD6-7BB3-9A72B0170A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0C1550C-8FE7-0F4D-A447-A5928F047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520DE3-9F1D-43FF-5B3B-0908838D8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1C3204-AAE6-27CC-F201-A9A2914A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012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AB333E-4771-B125-6482-A4C111543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19E904-6F4F-DE95-ABCB-63C802D04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952A39-1F53-2C9D-4D5D-6FC8155DF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F3A1B3-1C9C-F100-C563-8BA89D196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A1A91D-275A-7FD7-C690-FDB36B574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612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FC9941-0750-4927-BA59-9461714AA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DCDDE9-8B27-D270-60CE-957B272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0108A7-592A-964C-E0EF-AF95AF630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F070BA-F9E1-C0FD-F8E0-AB897B279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2883C6-4493-9CDF-CE32-38F2CFC7F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499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829C2D-CD87-0E85-FAD3-3524D81B1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8E64EF-76AE-0863-A726-918CEB2164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070CB1D-D312-AA72-54C4-591276FA96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4CC7F9-4AA0-1BAB-D46C-94EF4A1A7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9105D5-D860-70DF-5DF8-C739F6267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514DDA7-C6FE-FFD8-7F5B-36FC45973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306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61BFAB-B9AF-0844-DA2F-83A01443B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97A136-F6B9-4178-1DBA-DC9E1C5FE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917E81-A74E-635D-782A-E29AA07F9D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F1973E7-FF1D-0998-7793-235ECDF11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4B9348E-1869-F341-3DE6-D8B0A21181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8BB90EB-F29E-062D-90C3-C90F2D3C8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239D7C4-FD9F-E48A-F8DD-8AC4EAD3F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B25A819-55A5-73E2-9E4C-EFDAD698E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88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5E610D-EA1A-FBDD-1047-3696A418F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25B7822-6FF1-0463-A024-FFC6460E9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2C6C94A-DD01-B390-5937-D449E97C1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F942971-8DC2-9B10-DA0C-449D1D056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064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51BA394-DDCD-315C-32C7-7C7C96F63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1BB3975-3ECA-C65C-9185-DE997518D7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D248A5B-7C83-54EB-AC53-39A748F56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550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7A4D0A-9ABE-B0E8-69DA-7524ED1DE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4833FA-4A69-1FE5-DD19-5B54BD663B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B11D28B-DBC8-0135-95A7-A375D6C2BA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E841B3-8EB9-0AB5-F19A-9D8AB2BD2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45B129-1765-9812-5B14-1D7621DAD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4747E4-08E7-6B88-2850-AB99669D8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941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158B85-B4C3-17F0-5B15-14CA2388B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DC6442E-17E4-49BD-9CC1-839C41AF76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CCC1D75-BE09-6A08-3C66-2372657C8B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375AEC-8246-F540-5793-45F9EEF35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F71304-898A-8A15-DCD2-36B9C5B04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F7826D3-E839-1923-D9E6-BDFC22207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587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944602-E0E4-BF9D-2FB1-9E888A4AE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54CC41-243F-EF1D-9545-67B42DF147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A75CCA-7000-DE92-3E85-CF119A0301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4FACFA-58E3-47BE-97D1-E400489AD47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08A22D-4CA4-7F8B-CE22-5FF7FF491C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F0753F-9170-952D-F105-2D6B95C7FD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980D3-50E8-4E29-AD59-2C9BBCEAE0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57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customXml" Target="../ink/ink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11" Type="http://schemas.openxmlformats.org/officeDocument/2006/relationships/image" Target="../media/image15.png"/><Relationship Id="rId5" Type="http://schemas.microsoft.com/office/2007/relationships/hdphoto" Target="../media/hdphoto2.wdp"/><Relationship Id="rId15" Type="http://schemas.openxmlformats.org/officeDocument/2006/relationships/image" Target="../media/image17.png"/><Relationship Id="rId10" Type="http://schemas.openxmlformats.org/officeDocument/2006/relationships/customXml" Target="../ink/ink3.xml"/><Relationship Id="rId4" Type="http://schemas.openxmlformats.org/officeDocument/2006/relationships/image" Target="../media/image12.png"/><Relationship Id="rId9" Type="http://schemas.openxmlformats.org/officeDocument/2006/relationships/image" Target="../media/image14.png"/><Relationship Id="rId14" Type="http://schemas.openxmlformats.org/officeDocument/2006/relationships/customXml" Target="../ink/ink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C8A314-2119-4573-D615-28C4CAF4F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5257800" cy="1325563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>
                <a:latin typeface="+mn-lt"/>
              </a:rPr>
              <a:t>g – </a:t>
            </a:r>
            <a:r>
              <a:rPr lang="en-US" sz="6600" b="1" i="1" dirty="0">
                <a:solidFill>
                  <a:srgbClr val="FF0000"/>
                </a:solidFill>
                <a:latin typeface="+mn-lt"/>
              </a:rPr>
              <a:t>[g] </a:t>
            </a:r>
            <a:endParaRPr lang="ru-RU" sz="66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B0ADCA-AAEC-02E8-C75D-094F1B47A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1654" y="1325563"/>
            <a:ext cx="3098260" cy="56046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o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et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lue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oat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arlic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iggle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oose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EE8BA55-F914-48AA-0335-357FDBC29EF5}"/>
              </a:ext>
            </a:extLst>
          </p:cNvPr>
          <p:cNvSpPr txBox="1">
            <a:spLocks/>
          </p:cNvSpPr>
          <p:nvPr/>
        </p:nvSpPr>
        <p:spPr>
          <a:xfrm>
            <a:off x="6096000" y="0"/>
            <a:ext cx="5257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600" b="1" dirty="0">
                <a:latin typeface="+mn-lt"/>
              </a:rPr>
              <a:t>g + e, </a:t>
            </a:r>
            <a:r>
              <a:rPr lang="en-US" sz="6600" b="1" dirty="0" err="1">
                <a:latin typeface="+mn-lt"/>
              </a:rPr>
              <a:t>i</a:t>
            </a:r>
            <a:r>
              <a:rPr lang="en-US" sz="6600" b="1" dirty="0">
                <a:latin typeface="+mn-lt"/>
              </a:rPr>
              <a:t> </a:t>
            </a:r>
            <a:r>
              <a:rPr lang="en-US" sz="6600" b="1" i="1" dirty="0">
                <a:solidFill>
                  <a:srgbClr val="FF0000"/>
                </a:solidFill>
                <a:latin typeface="+mn-lt"/>
              </a:rPr>
              <a:t>[</a:t>
            </a:r>
            <a:r>
              <a:rPr lang="en-US" sz="6600" b="1" i="1" dirty="0" err="1">
                <a:solidFill>
                  <a:srgbClr val="FF0000"/>
                </a:solidFill>
                <a:latin typeface="+mn-lt"/>
              </a:rPr>
              <a:t>dʒ</a:t>
            </a:r>
            <a:r>
              <a:rPr lang="en-US" sz="6600" b="1" i="1" dirty="0">
                <a:solidFill>
                  <a:srgbClr val="FF0000"/>
                </a:solidFill>
                <a:latin typeface="+mn-lt"/>
              </a:rPr>
              <a:t>] </a:t>
            </a:r>
            <a:endParaRPr lang="ru-RU" sz="66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6A07CB94-9DA4-2924-A939-584AE6DC55D7}"/>
              </a:ext>
            </a:extLst>
          </p:cNvPr>
          <p:cNvSpPr txBox="1">
            <a:spLocks/>
          </p:cNvSpPr>
          <p:nvPr/>
        </p:nvSpPr>
        <p:spPr>
          <a:xfrm>
            <a:off x="6859620" y="1253331"/>
            <a:ext cx="3098260" cy="560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4400" dirty="0"/>
              <a:t>lar</a:t>
            </a: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400" dirty="0"/>
              <a:t>hu</a:t>
            </a: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400" dirty="0"/>
              <a:t>wed</a:t>
            </a: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400" dirty="0"/>
              <a:t>brid</a:t>
            </a: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400" dirty="0"/>
              <a:t>en</a:t>
            </a: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ine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iant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4400" b="1" dirty="0">
                <a:solidFill>
                  <a:srgbClr val="FF0000"/>
                </a:solidFill>
              </a:rPr>
              <a:t>g</a:t>
            </a:r>
            <a:r>
              <a:rPr lang="en-US" sz="4400" dirty="0"/>
              <a:t>iraffe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4400" dirty="0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A4A7E9F-9D16-9DD4-3882-7B142498920C}"/>
              </a:ext>
            </a:extLst>
          </p:cNvPr>
          <p:cNvSpPr/>
          <p:nvPr/>
        </p:nvSpPr>
        <p:spPr>
          <a:xfrm>
            <a:off x="810638" y="750651"/>
            <a:ext cx="10570723" cy="5356697"/>
          </a:xfrm>
          <a:prstGeom prst="roundRect">
            <a:avLst>
              <a:gd name="adj" fmla="val 7224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270000" dir="21540000" sx="102000" sy="102000" rotWithShape="0">
              <a:schemeClr val="tx1">
                <a:lumMod val="95000"/>
                <a:lumOff val="5000"/>
                <a:alpha val="4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</a:rPr>
              <a:t>Groovy gum, gravy gum, groovy gum, gravy gum,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r>
              <a:rPr lang="en-US" sz="3600" dirty="0">
                <a:solidFill>
                  <a:schemeClr val="tx1"/>
                </a:solidFill>
              </a:rPr>
              <a:t>groovy gum, gravy gum</a:t>
            </a:r>
          </a:p>
          <a:p>
            <a:pPr algn="ctr"/>
            <a:endParaRPr lang="en-US" sz="3600" dirty="0">
              <a:solidFill>
                <a:schemeClr val="tx1"/>
              </a:solidFill>
            </a:endParaRPr>
          </a:p>
          <a:p>
            <a:pPr algn="ctr"/>
            <a:r>
              <a:rPr lang="en-US" sz="3600" dirty="0">
                <a:solidFill>
                  <a:schemeClr val="tx1"/>
                </a:solidFill>
              </a:rPr>
              <a:t>Giddy kiddy goat. Giddy kiddy goat. 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endParaRPr lang="en-US" sz="3600" dirty="0">
              <a:solidFill>
                <a:schemeClr val="tx1"/>
              </a:solidFill>
            </a:endParaRPr>
          </a:p>
          <a:p>
            <a:pPr algn="ctr"/>
            <a:r>
              <a:rPr lang="en-US" sz="3600" dirty="0">
                <a:solidFill>
                  <a:schemeClr val="tx1"/>
                </a:solidFill>
              </a:rPr>
              <a:t>Georgia, put the orange juice into the fridge.</a:t>
            </a:r>
            <a:endParaRPr lang="ru-RU" sz="3600" dirty="0">
              <a:solidFill>
                <a:schemeClr val="tx1"/>
              </a:solidFill>
            </a:endParaRPr>
          </a:p>
          <a:p>
            <a:pPr algn="ctr"/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00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0B59F5-8F58-A1A1-CA0B-132D5DB92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259" y="171450"/>
            <a:ext cx="7795260" cy="153225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Work in pairs. Act out a similar dialogue between a customer and the cashier.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2CED42-9CBF-801B-19FC-12F291B6B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620" y="1886585"/>
            <a:ext cx="10515600" cy="4351338"/>
          </a:xfrm>
        </p:spPr>
        <p:txBody>
          <a:bodyPr/>
          <a:lstStyle/>
          <a:p>
            <a:r>
              <a:rPr lang="en-US" b="1" i="1" dirty="0"/>
              <a:t>5-</a:t>
            </a:r>
            <a:r>
              <a:rPr lang="ru-RU" b="1" i="1" dirty="0"/>
              <a:t>6 </a:t>
            </a:r>
            <a:r>
              <a:rPr lang="en-US" b="1" i="1" dirty="0"/>
              <a:t>sentences – 5</a:t>
            </a:r>
          </a:p>
          <a:p>
            <a:r>
              <a:rPr lang="en-US" b="1" i="1" dirty="0"/>
              <a:t>3-4 sentences – 4</a:t>
            </a:r>
          </a:p>
          <a:p>
            <a:r>
              <a:rPr lang="en-US" b="1" i="1" dirty="0"/>
              <a:t>1-2 sentences – 3</a:t>
            </a:r>
          </a:p>
          <a:p>
            <a:endParaRPr lang="ru-RU" b="1" i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16C7D6-42FF-7ECD-B9A9-566857A71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8256" y="125730"/>
            <a:ext cx="3458610" cy="66065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6C2A3F-623B-912C-47AD-91B975DE3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033" y="1577340"/>
            <a:ext cx="3976471" cy="510921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131AF9D-D6CF-0B28-F089-9ED30847A3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24" b="89673" l="5272" r="94249">
                        <a14:foregroundMark x1="5431" y1="88413" x2="5591" y2="87909"/>
                        <a14:foregroundMark x1="92812" y1="84635" x2="92812" y2="84635"/>
                        <a14:foregroundMark x1="92173" y1="77834" x2="92173" y2="77834"/>
                        <a14:foregroundMark x1="93291" y1="72040" x2="93291" y2="72040"/>
                        <a14:foregroundMark x1="94249" y1="69270" x2="94249" y2="69270"/>
                        <a14:foregroundMark x1="34185" y1="47355" x2="37859" y2="48866"/>
                        <a14:foregroundMark x1="65016" y1="57935" x2="65176" y2="52645"/>
                        <a14:foregroundMark x1="92332" y1="73552" x2="93930" y2="76826"/>
                        <a14:foregroundMark x1="88339" y1="67506" x2="88498" y2="66247"/>
                        <a14:foregroundMark x1="88498" y1="64987" x2="87380" y2="61209"/>
                        <a14:foregroundMark x1="89457" y1="66247" x2="92013" y2="67506"/>
                        <a14:foregroundMark x1="94249" y1="65995" x2="89936" y2="629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0081" y="4585883"/>
            <a:ext cx="3777733" cy="239578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64D27513-73F2-B901-F1D8-F48715311305}"/>
                  </a:ext>
                </a:extLst>
              </p14:cNvPr>
              <p14:cNvContentPartPr/>
              <p14:nvPr/>
            </p14:nvContentPartPr>
            <p14:xfrm>
              <a:off x="6215040" y="2206800"/>
              <a:ext cx="587520" cy="8928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64D27513-73F2-B901-F1D8-F4871531130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99200" y="2143440"/>
                <a:ext cx="61884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Рукописный ввод 8">
                <a:extLst>
                  <a:ext uri="{FF2B5EF4-FFF2-40B4-BE49-F238E27FC236}">
                    <a16:creationId xmlns:a16="http://schemas.microsoft.com/office/drawing/2014/main" id="{9DF5B7D2-41A1-7A8A-DE5E-E6FB57CC3E66}"/>
                  </a:ext>
                </a:extLst>
              </p14:cNvPr>
              <p14:cNvContentPartPr/>
              <p14:nvPr/>
            </p14:nvContentPartPr>
            <p14:xfrm>
              <a:off x="5449320" y="2526120"/>
              <a:ext cx="1434960" cy="104400"/>
            </p14:xfrm>
          </p:contentPart>
        </mc:Choice>
        <mc:Fallback xmlns="">
          <p:pic>
            <p:nvPicPr>
              <p:cNvPr id="9" name="Рукописный ввод 8">
                <a:extLst>
                  <a:ext uri="{FF2B5EF4-FFF2-40B4-BE49-F238E27FC236}">
                    <a16:creationId xmlns:a16="http://schemas.microsoft.com/office/drawing/2014/main" id="{9DF5B7D2-41A1-7A8A-DE5E-E6FB57CC3E6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433480" y="2462760"/>
                <a:ext cx="1466280" cy="23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Рукописный ввод 9">
                <a:extLst>
                  <a:ext uri="{FF2B5EF4-FFF2-40B4-BE49-F238E27FC236}">
                    <a16:creationId xmlns:a16="http://schemas.microsoft.com/office/drawing/2014/main" id="{3AAAE4C1-D030-9058-A613-12C9E2E7BE0A}"/>
                  </a:ext>
                </a:extLst>
              </p14:cNvPr>
              <p14:cNvContentPartPr/>
              <p14:nvPr/>
            </p14:nvContentPartPr>
            <p14:xfrm>
              <a:off x="5516280" y="3536640"/>
              <a:ext cx="1576080" cy="134280"/>
            </p14:xfrm>
          </p:contentPart>
        </mc:Choice>
        <mc:Fallback xmlns="">
          <p:pic>
            <p:nvPicPr>
              <p:cNvPr id="10" name="Рукописный ввод 9">
                <a:extLst>
                  <a:ext uri="{FF2B5EF4-FFF2-40B4-BE49-F238E27FC236}">
                    <a16:creationId xmlns:a16="http://schemas.microsoft.com/office/drawing/2014/main" id="{3AAAE4C1-D030-9058-A613-12C9E2E7BE0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500440" y="3473280"/>
                <a:ext cx="1607400" cy="261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Рукописный ввод 10">
                <a:extLst>
                  <a:ext uri="{FF2B5EF4-FFF2-40B4-BE49-F238E27FC236}">
                    <a16:creationId xmlns:a16="http://schemas.microsoft.com/office/drawing/2014/main" id="{3534266D-6865-0218-1163-524647207289}"/>
                  </a:ext>
                </a:extLst>
              </p14:cNvPr>
              <p14:cNvContentPartPr/>
              <p14:nvPr/>
            </p14:nvContentPartPr>
            <p14:xfrm>
              <a:off x="5486400" y="4532400"/>
              <a:ext cx="1078200" cy="133920"/>
            </p14:xfrm>
          </p:contentPart>
        </mc:Choice>
        <mc:Fallback xmlns="">
          <p:pic>
            <p:nvPicPr>
              <p:cNvPr id="11" name="Рукописный ввод 10">
                <a:extLst>
                  <a:ext uri="{FF2B5EF4-FFF2-40B4-BE49-F238E27FC236}">
                    <a16:creationId xmlns:a16="http://schemas.microsoft.com/office/drawing/2014/main" id="{3534266D-6865-0218-1163-52464720728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470560" y="4469040"/>
                <a:ext cx="1109520" cy="26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2" name="Рукописный ввод 11">
                <a:extLst>
                  <a:ext uri="{FF2B5EF4-FFF2-40B4-BE49-F238E27FC236}">
                    <a16:creationId xmlns:a16="http://schemas.microsoft.com/office/drawing/2014/main" id="{64EA25E2-81CA-C19C-DD31-331787ABC127}"/>
                  </a:ext>
                </a:extLst>
              </p14:cNvPr>
              <p14:cNvContentPartPr/>
              <p14:nvPr/>
            </p14:nvContentPartPr>
            <p14:xfrm>
              <a:off x="6125760" y="4859280"/>
              <a:ext cx="558000" cy="163800"/>
            </p14:xfrm>
          </p:contentPart>
        </mc:Choice>
        <mc:Fallback xmlns="">
          <p:pic>
            <p:nvPicPr>
              <p:cNvPr id="12" name="Рукописный ввод 11">
                <a:extLst>
                  <a:ext uri="{FF2B5EF4-FFF2-40B4-BE49-F238E27FC236}">
                    <a16:creationId xmlns:a16="http://schemas.microsoft.com/office/drawing/2014/main" id="{64EA25E2-81CA-C19C-DD31-331787ABC127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109920" y="4795920"/>
                <a:ext cx="589320" cy="29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75089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1B9CEE-D2D0-9E78-2ADF-EA6CF1E1E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/>
              <a:t>Discussion</a:t>
            </a:r>
            <a:endParaRPr lang="ru-RU" sz="4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768DBE-2275-3D01-5E31-A61F20221B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What did we do today?</a:t>
            </a:r>
          </a:p>
          <a:p>
            <a:r>
              <a:rPr lang="en-US" sz="4000" dirty="0"/>
              <a:t>What did you </a:t>
            </a:r>
            <a:r>
              <a:rPr lang="en-US" sz="4000" b="1" dirty="0">
                <a:solidFill>
                  <a:srgbClr val="00B050"/>
                </a:solidFill>
              </a:rPr>
              <a:t>liked</a:t>
            </a:r>
            <a:r>
              <a:rPr lang="en-US" sz="4000" dirty="0"/>
              <a:t>/</a:t>
            </a:r>
            <a:r>
              <a:rPr lang="en-US" sz="4000" b="1" dirty="0">
                <a:solidFill>
                  <a:srgbClr val="FF0000"/>
                </a:solidFill>
              </a:rPr>
              <a:t>didn’t like </a:t>
            </a:r>
            <a:r>
              <a:rPr lang="en-US" sz="4000" dirty="0"/>
              <a:t>about the lesson? </a:t>
            </a:r>
          </a:p>
          <a:p>
            <a:r>
              <a:rPr lang="en-US" sz="4000" dirty="0"/>
              <a:t>What else would you like to learn?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11669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960D4A-4EEA-7F1F-CBD1-D9BC90C83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7555" y="115852"/>
            <a:ext cx="5907960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fast food restaurant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D5705D-B6A0-A118-EB11-5610A2E54B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5E9935-2A28-11C2-DB3D-2149D70C1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258" y="1441415"/>
            <a:ext cx="6579951" cy="49349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6EFBA82-1722-512C-A40C-50366D398A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5515" y="1327874"/>
            <a:ext cx="5136233" cy="5162044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1BC90E01-C9FB-EF28-6DC0-EFC8FB91689D}"/>
              </a:ext>
            </a:extLst>
          </p:cNvPr>
          <p:cNvSpPr txBox="1">
            <a:spLocks/>
          </p:cNvSpPr>
          <p:nvPr/>
        </p:nvSpPr>
        <p:spPr>
          <a:xfrm>
            <a:off x="8824539" y="115852"/>
            <a:ext cx="17267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+mn-lt"/>
              </a:rPr>
              <a:t>menu</a:t>
            </a:r>
            <a:endParaRPr lang="ru-RU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9293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12563E-5797-10EE-326B-1598D2803A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0141"/>
            <a:ext cx="9144000" cy="3054045"/>
          </a:xfrm>
        </p:spPr>
        <p:txBody>
          <a:bodyPr>
            <a:normAutofit fontScale="90000"/>
          </a:bodyPr>
          <a:lstStyle/>
          <a:p>
            <a:r>
              <a:rPr lang="en-US" sz="7200" b="1" i="1" dirty="0">
                <a:latin typeface="+mn-lt"/>
              </a:rPr>
              <a:t>April, 25</a:t>
            </a:r>
            <a:r>
              <a:rPr lang="en-US" sz="7200" b="1" i="1" baseline="30000" dirty="0">
                <a:latin typeface="+mn-lt"/>
              </a:rPr>
              <a:t>th</a:t>
            </a:r>
            <a:r>
              <a:rPr lang="en-US" sz="7200" b="1" i="1" dirty="0">
                <a:latin typeface="+mn-lt"/>
              </a:rPr>
              <a:t> </a:t>
            </a:r>
            <a:br>
              <a:rPr lang="en-US" sz="7200" b="1" dirty="0">
                <a:latin typeface="+mn-lt"/>
              </a:rPr>
            </a:br>
            <a:br>
              <a:rPr lang="en-US" sz="7200" b="1" dirty="0">
                <a:latin typeface="+mn-lt"/>
              </a:rPr>
            </a:br>
            <a:endParaRPr lang="ru-RU" sz="7200" b="1" dirty="0"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F7E5EE1-E42D-68D5-69DF-EF59AF75CD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66498"/>
            <a:ext cx="9144000" cy="1655762"/>
          </a:xfrm>
        </p:spPr>
        <p:txBody>
          <a:bodyPr>
            <a:normAutofit/>
          </a:bodyPr>
          <a:lstStyle/>
          <a:p>
            <a:r>
              <a:rPr lang="en-US" sz="7200" b="1" dirty="0">
                <a:latin typeface="+mn-lt"/>
              </a:rPr>
              <a:t>Ordering food</a:t>
            </a:r>
            <a:endParaRPr lang="ru-RU" sz="72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B5E161-1480-AAFA-A1BF-23F606E5C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44" y="249063"/>
            <a:ext cx="3164732" cy="23735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E0B2B2-6CD8-10F6-B042-C16FCFF7EB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149" y="130141"/>
            <a:ext cx="2983208" cy="29982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B57AEC-67AE-68F3-D60D-6288D80C3D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440" y="4241686"/>
            <a:ext cx="3941120" cy="2272755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2CF8E9C-42A6-61CE-5BDB-42BF4D0D59E4}"/>
              </a:ext>
            </a:extLst>
          </p:cNvPr>
          <p:cNvSpPr/>
          <p:nvPr/>
        </p:nvSpPr>
        <p:spPr>
          <a:xfrm>
            <a:off x="3644629" y="2622612"/>
            <a:ext cx="3164732" cy="343886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заказывать, заказ</a:t>
            </a:r>
          </a:p>
        </p:txBody>
      </p:sp>
    </p:spTree>
    <p:extLst>
      <p:ext uri="{BB962C8B-B14F-4D97-AF65-F5344CB8AC3E}">
        <p14:creationId xmlns:p14="http://schemas.microsoft.com/office/powerpoint/2010/main" val="904664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E43F71-7387-F20A-B75C-0B285EB71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/>
              <a:t>Today we’re going to….</a:t>
            </a:r>
            <a:endParaRPr lang="ru-RU" sz="54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DA3C8A-E851-9AFE-91BC-0C580ED23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Learn</a:t>
            </a:r>
            <a:r>
              <a:rPr lang="en-US" sz="4000" dirty="0"/>
              <a:t> </a:t>
            </a:r>
            <a:r>
              <a:rPr lang="en-US" sz="4000" u="sng" dirty="0"/>
              <a:t>phrases</a:t>
            </a:r>
            <a:r>
              <a:rPr lang="en-US" sz="4000" dirty="0"/>
              <a:t> that people use at the restaurant;</a:t>
            </a:r>
          </a:p>
          <a:p>
            <a:r>
              <a:rPr lang="en-US" sz="4000" b="1" dirty="0">
                <a:solidFill>
                  <a:srgbClr val="FF0000"/>
                </a:solidFill>
              </a:rPr>
              <a:t>Read</a:t>
            </a:r>
            <a:r>
              <a:rPr lang="en-US" sz="4000" dirty="0"/>
              <a:t> and </a:t>
            </a:r>
            <a:r>
              <a:rPr lang="en-US" sz="4000" b="1" dirty="0">
                <a:solidFill>
                  <a:srgbClr val="FF0000"/>
                </a:solidFill>
              </a:rPr>
              <a:t>role-play</a:t>
            </a:r>
            <a:r>
              <a:rPr lang="en-US" sz="4000" dirty="0"/>
              <a:t> </a:t>
            </a:r>
            <a:r>
              <a:rPr lang="en-US" sz="4000" u="sng" dirty="0"/>
              <a:t>dialogues</a:t>
            </a:r>
            <a:r>
              <a:rPr lang="en-US" sz="4000" dirty="0"/>
              <a:t> at the restaurant.</a:t>
            </a:r>
            <a:endParaRPr lang="ru-RU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FAF228-C829-7979-F531-3267B76D9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7958" y="4661170"/>
            <a:ext cx="2196830" cy="21968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5EA0120-A23E-EB04-5497-6E83EFF5D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04101" y="5248073"/>
            <a:ext cx="2614282" cy="16172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9292E0-05C0-3A8A-F598-32B48C9F77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612" y="4897262"/>
            <a:ext cx="2431916" cy="182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7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BB1C2B-6C85-720C-8E90-0AF41DFEA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7958" y="4661170"/>
            <a:ext cx="2196830" cy="219683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39D6F-7E77-436C-471C-FC6A94EEC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+mn-lt"/>
              </a:rPr>
              <a:t>Listen to the teacher and repeat after him. (p 102, ex 1a)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669EDA-D468-D0A4-7138-305AC63552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92500" lnSpcReduction="20000"/>
          </a:bodyPr>
          <a:lstStyle/>
          <a:p>
            <a:r>
              <a:rPr lang="en-US" sz="3600" dirty="0"/>
              <a:t>Take away, please.</a:t>
            </a:r>
          </a:p>
          <a:p>
            <a:r>
              <a:rPr lang="en-US" sz="3600" dirty="0"/>
              <a:t>﻿﻿Can I take your order?</a:t>
            </a:r>
          </a:p>
          <a:p>
            <a:r>
              <a:rPr lang="en-US" sz="3600" dirty="0"/>
              <a:t>﻿﻿I'd like a large cheeseburger, please.</a:t>
            </a:r>
          </a:p>
          <a:p>
            <a:r>
              <a:rPr lang="en-US" sz="3600" dirty="0"/>
              <a:t>﻿﻿Would you like anything to drink with that?</a:t>
            </a:r>
          </a:p>
          <a:p>
            <a:r>
              <a:rPr lang="en-US" sz="3600" dirty="0"/>
              <a:t>﻿﻿Is that eat in or takeaway?</a:t>
            </a:r>
          </a:p>
          <a:p>
            <a:r>
              <a:rPr lang="en-US" sz="3600" dirty="0"/>
              <a:t>﻿﻿Here you are.</a:t>
            </a:r>
          </a:p>
          <a:p>
            <a:r>
              <a:rPr lang="en-US" sz="3600" dirty="0"/>
              <a:t>﻿﻿An orange juice, please.</a:t>
            </a:r>
          </a:p>
          <a:p>
            <a:r>
              <a:rPr lang="en-US" sz="3600" dirty="0"/>
              <a:t>﻿﻿Enjoy your meal.</a:t>
            </a:r>
          </a:p>
          <a:p>
            <a:r>
              <a:rPr lang="en-US" sz="3600" dirty="0"/>
              <a:t>﻿﻿Thank you.</a:t>
            </a:r>
          </a:p>
          <a:p>
            <a:r>
              <a:rPr lang="en-US" sz="3600" dirty="0"/>
              <a:t>Cash or credit card?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388BF31-1749-4D25-5858-30D14384A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04101" y="5248073"/>
            <a:ext cx="2614282" cy="16172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8871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39D6F-7E77-436C-471C-FC6A94EEC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+mn-lt"/>
              </a:rPr>
              <a:t>Which are 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cashier’s</a:t>
            </a:r>
            <a:r>
              <a:rPr lang="en-US" b="1" dirty="0">
                <a:latin typeface="+mn-lt"/>
              </a:rPr>
              <a:t> phrases and which are </a:t>
            </a:r>
            <a:r>
              <a:rPr lang="en-US" b="1" dirty="0">
                <a:solidFill>
                  <a:srgbClr val="FF0000"/>
                </a:solidFill>
                <a:latin typeface="+mn-lt"/>
              </a:rPr>
              <a:t>customer’s</a:t>
            </a:r>
            <a:r>
              <a:rPr lang="en-US" b="1" dirty="0">
                <a:latin typeface="+mn-lt"/>
              </a:rPr>
              <a:t>?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669EDA-D468-D0A4-7138-305AC63552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92500" lnSpcReduction="20000"/>
          </a:bodyPr>
          <a:lstStyle/>
          <a:p>
            <a:r>
              <a:rPr lang="en-US" sz="3600" dirty="0"/>
              <a:t>Take away, please.</a:t>
            </a:r>
          </a:p>
          <a:p>
            <a:r>
              <a:rPr lang="en-US" sz="3600" dirty="0"/>
              <a:t>﻿﻿Can I take your order?</a:t>
            </a:r>
          </a:p>
          <a:p>
            <a:r>
              <a:rPr lang="en-US" sz="3600" dirty="0"/>
              <a:t>﻿﻿I'd like a large cheeseburger, please.</a:t>
            </a:r>
          </a:p>
          <a:p>
            <a:r>
              <a:rPr lang="en-US" sz="3600" dirty="0"/>
              <a:t>﻿﻿Would you like anything to drink with that?</a:t>
            </a:r>
          </a:p>
          <a:p>
            <a:r>
              <a:rPr lang="en-US" sz="3600" dirty="0"/>
              <a:t>﻿﻿Is that eat in or takeaway?</a:t>
            </a:r>
          </a:p>
          <a:p>
            <a:r>
              <a:rPr lang="en-US" sz="3600" dirty="0"/>
              <a:t>﻿﻿Here you are.</a:t>
            </a:r>
          </a:p>
          <a:p>
            <a:r>
              <a:rPr lang="en-US" sz="3600" dirty="0"/>
              <a:t>﻿﻿An orange juice, please.</a:t>
            </a:r>
          </a:p>
          <a:p>
            <a:r>
              <a:rPr lang="en-US" sz="3600" dirty="0"/>
              <a:t>﻿﻿Enjoy your meal.</a:t>
            </a:r>
          </a:p>
          <a:p>
            <a:r>
              <a:rPr lang="en-US" sz="3600" dirty="0"/>
              <a:t>﻿﻿Thank you.</a:t>
            </a:r>
          </a:p>
          <a:p>
            <a:r>
              <a:rPr lang="en-US" sz="3500" dirty="0"/>
              <a:t>Cash or credit card?</a:t>
            </a:r>
          </a:p>
          <a:p>
            <a:endParaRPr lang="ru-RU" sz="32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B1C62B-3B27-2A8C-33ED-475C7E6A6A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435" t="-260" r="13565" b="-260"/>
          <a:stretch/>
        </p:blipFill>
        <p:spPr>
          <a:xfrm>
            <a:off x="9476525" y="1092758"/>
            <a:ext cx="2332853" cy="23450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19F1FE-2789-63B6-1E91-2065532BCD3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610" b="11703"/>
          <a:stretch/>
        </p:blipFill>
        <p:spPr>
          <a:xfrm>
            <a:off x="9476525" y="4241908"/>
            <a:ext cx="2251565" cy="1893652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3667B3A-8EA4-B4CE-9A32-41BD1667CA9C}"/>
              </a:ext>
            </a:extLst>
          </p:cNvPr>
          <p:cNvSpPr/>
          <p:nvPr/>
        </p:nvSpPr>
        <p:spPr>
          <a:xfrm>
            <a:off x="9590855" y="3262574"/>
            <a:ext cx="2104192" cy="513790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cashier</a:t>
            </a:r>
            <a:endParaRPr lang="ru-RU" sz="4000" b="1" dirty="0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6E99213-3100-4262-A844-57570D742717}"/>
              </a:ext>
            </a:extLst>
          </p:cNvPr>
          <p:cNvSpPr/>
          <p:nvPr/>
        </p:nvSpPr>
        <p:spPr>
          <a:xfrm>
            <a:off x="9476525" y="6013601"/>
            <a:ext cx="2251565" cy="513790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customer</a:t>
            </a:r>
            <a:endParaRPr lang="ru-RU" sz="4000" b="1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450F6E29-0357-FD18-F9C3-43886930E02F}"/>
              </a:ext>
            </a:extLst>
          </p:cNvPr>
          <p:cNvSpPr/>
          <p:nvPr/>
        </p:nvSpPr>
        <p:spPr>
          <a:xfrm>
            <a:off x="4993558" y="2321858"/>
            <a:ext cx="1536972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cashier</a:t>
            </a:r>
            <a:endParaRPr lang="ru-RU" sz="3200" b="1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AF98354-4D3D-78C0-1213-777EAE5EEC07}"/>
              </a:ext>
            </a:extLst>
          </p:cNvPr>
          <p:cNvSpPr/>
          <p:nvPr/>
        </p:nvSpPr>
        <p:spPr>
          <a:xfrm>
            <a:off x="4319343" y="1835239"/>
            <a:ext cx="1824137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customer</a:t>
            </a:r>
            <a:endParaRPr lang="ru-RU" sz="3200" b="1" dirty="0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B8291457-0826-D712-CD1D-862E0AF7A48F}"/>
              </a:ext>
            </a:extLst>
          </p:cNvPr>
          <p:cNvSpPr/>
          <p:nvPr/>
        </p:nvSpPr>
        <p:spPr>
          <a:xfrm>
            <a:off x="7311141" y="2789280"/>
            <a:ext cx="1824137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customer</a:t>
            </a:r>
            <a:endParaRPr lang="ru-RU" sz="3200" b="1" dirty="0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692C751C-E57D-87D1-ED1A-955BC53022A1}"/>
              </a:ext>
            </a:extLst>
          </p:cNvPr>
          <p:cNvSpPr/>
          <p:nvPr/>
        </p:nvSpPr>
        <p:spPr>
          <a:xfrm>
            <a:off x="8537416" y="3254824"/>
            <a:ext cx="1536972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cashier</a:t>
            </a:r>
            <a:endParaRPr lang="ru-RU" sz="3200" b="1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3EC823C3-1842-6E40-2D31-83D5DB51093F}"/>
              </a:ext>
            </a:extLst>
          </p:cNvPr>
          <p:cNvSpPr/>
          <p:nvPr/>
        </p:nvSpPr>
        <p:spPr>
          <a:xfrm>
            <a:off x="5680717" y="3744678"/>
            <a:ext cx="1536972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cashier</a:t>
            </a:r>
            <a:endParaRPr lang="ru-RU" sz="3200" b="1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679C324F-4E5D-95E0-DB5F-2701FD012997}"/>
              </a:ext>
            </a:extLst>
          </p:cNvPr>
          <p:cNvSpPr/>
          <p:nvPr/>
        </p:nvSpPr>
        <p:spPr>
          <a:xfrm>
            <a:off x="3456586" y="4241908"/>
            <a:ext cx="1536972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cashier</a:t>
            </a:r>
            <a:endParaRPr lang="ru-RU" sz="3200" b="1" dirty="0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FE21804E-9322-4E42-A41E-F45935C12C2E}"/>
              </a:ext>
            </a:extLst>
          </p:cNvPr>
          <p:cNvSpPr/>
          <p:nvPr/>
        </p:nvSpPr>
        <p:spPr>
          <a:xfrm>
            <a:off x="5231411" y="4751055"/>
            <a:ext cx="1824137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customer</a:t>
            </a:r>
            <a:endParaRPr lang="ru-RU" sz="3200" b="1" dirty="0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80EB9317-7CE3-82E5-A344-E8304944BE8B}"/>
              </a:ext>
            </a:extLst>
          </p:cNvPr>
          <p:cNvSpPr/>
          <p:nvPr/>
        </p:nvSpPr>
        <p:spPr>
          <a:xfrm>
            <a:off x="4079393" y="5213794"/>
            <a:ext cx="1536972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cashier</a:t>
            </a:r>
            <a:endParaRPr lang="ru-RU" sz="3200" b="1" dirty="0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8E367E7E-B64F-09DE-DD40-2BC983A0FD5D}"/>
              </a:ext>
            </a:extLst>
          </p:cNvPr>
          <p:cNvSpPr/>
          <p:nvPr/>
        </p:nvSpPr>
        <p:spPr>
          <a:xfrm>
            <a:off x="3218296" y="5631688"/>
            <a:ext cx="1824137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customer</a:t>
            </a:r>
            <a:endParaRPr lang="ru-RU" sz="3200" b="1" dirty="0"/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F03C307D-5D1E-BB9C-A975-24E6D85561CD}"/>
              </a:ext>
            </a:extLst>
          </p:cNvPr>
          <p:cNvSpPr/>
          <p:nvPr/>
        </p:nvSpPr>
        <p:spPr>
          <a:xfrm>
            <a:off x="4606507" y="6155768"/>
            <a:ext cx="1536972" cy="337107"/>
          </a:xfrm>
          <a:prstGeom prst="roundRect">
            <a:avLst>
              <a:gd name="adj" fmla="val 2798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cashier</a:t>
            </a:r>
            <a:endParaRPr lang="ru-RU" sz="3200" b="1" dirty="0"/>
          </a:p>
        </p:txBody>
      </p:sp>
      <p:pic>
        <p:nvPicPr>
          <p:cNvPr id="24" name="13 - Ex. 1b, p. 102">
            <a:hlinkClick r:id="" action="ppaction://media"/>
            <a:extLst>
              <a:ext uri="{FF2B5EF4-FFF2-40B4-BE49-F238E27FC236}">
                <a16:creationId xmlns:a16="http://schemas.microsoft.com/office/drawing/2014/main" id="{40573C68-608E-7376-23FD-514F9BE2592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220" end="15172.8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05740" y="429818"/>
            <a:ext cx="478232" cy="47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4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5821E4C6-3915-D199-6690-63CBD5AF2B6E}"/>
              </a:ext>
            </a:extLst>
          </p:cNvPr>
          <p:cNvCxnSpPr>
            <a:cxnSpLocks/>
          </p:cNvCxnSpPr>
          <p:nvPr/>
        </p:nvCxnSpPr>
        <p:spPr>
          <a:xfrm>
            <a:off x="4101080" y="1066180"/>
            <a:ext cx="1923484" cy="279272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793D8639-5763-96DE-55AB-4C3571E877CB}"/>
              </a:ext>
            </a:extLst>
          </p:cNvPr>
          <p:cNvCxnSpPr>
            <a:cxnSpLocks/>
          </p:cNvCxnSpPr>
          <p:nvPr/>
        </p:nvCxnSpPr>
        <p:spPr>
          <a:xfrm>
            <a:off x="4886609" y="3032819"/>
            <a:ext cx="1246357" cy="1424881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EE4BFC70-0412-E878-8D45-E15FD4F68FE0}"/>
              </a:ext>
            </a:extLst>
          </p:cNvPr>
          <p:cNvCxnSpPr>
            <a:cxnSpLocks/>
          </p:cNvCxnSpPr>
          <p:nvPr/>
        </p:nvCxnSpPr>
        <p:spPr>
          <a:xfrm flipV="1">
            <a:off x="3726180" y="1998087"/>
            <a:ext cx="2424783" cy="303904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772AF803-20CE-AF7A-7704-5FE882B1459F}"/>
              </a:ext>
            </a:extLst>
          </p:cNvPr>
          <p:cNvCxnSpPr>
            <a:cxnSpLocks/>
          </p:cNvCxnSpPr>
          <p:nvPr/>
        </p:nvCxnSpPr>
        <p:spPr>
          <a:xfrm>
            <a:off x="3115192" y="4083134"/>
            <a:ext cx="2962326" cy="194651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139D6F-7E77-436C-471C-FC6A94EEC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18" y="-84123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latin typeface="+mn-lt"/>
              </a:rPr>
              <a:t>Match the phrases with the translations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669EDA-D468-D0A4-7138-305AC63552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" y="926463"/>
            <a:ext cx="5280660" cy="5367656"/>
          </a:xfrm>
        </p:spPr>
        <p:txBody>
          <a:bodyPr>
            <a:normAutofit fontScale="850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600" dirty="0"/>
              <a:t>Take away, please.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﻿﻿Can I take your order?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﻿﻿I'd like a large cheeseburger, please.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﻿﻿Would you like anything to drink with that?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﻿﻿Is that eat in or takeaway?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﻿﻿Here you are.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﻿﻿An orange juice, please.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﻿﻿Enjoy your meal.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﻿﻿Thank you.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600" dirty="0"/>
              <a:t>Cash or credit card?</a:t>
            </a:r>
            <a:endParaRPr lang="ru-RU" sz="32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5F96E515-3DAB-D2CB-5ADF-EF64E5FB04C2}"/>
              </a:ext>
            </a:extLst>
          </p:cNvPr>
          <p:cNvSpPr txBox="1">
            <a:spLocks/>
          </p:cNvSpPr>
          <p:nvPr/>
        </p:nvSpPr>
        <p:spPr>
          <a:xfrm>
            <a:off x="6096000" y="995042"/>
            <a:ext cx="6240780" cy="603821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>
              <a:buFont typeface="+mj-lt"/>
              <a:buAutoNum type="alphaUcPeriod"/>
            </a:pPr>
            <a:r>
              <a:rPr lang="ru-RU" sz="3600" dirty="0"/>
              <a:t>Мне, пожалуйста, большой чизбургер.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3600" dirty="0"/>
              <a:t>Приятного аппетита.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3600" dirty="0"/>
              <a:t>Апельсиновый сок, пожалуйста.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3600" dirty="0"/>
              <a:t>Могу ли я принять ваш заказ?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3600" dirty="0"/>
              <a:t>С собой, пожалуйста.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3600" dirty="0"/>
              <a:t>Что вы будете пить?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3600" dirty="0"/>
              <a:t>Спасибо. 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3600" dirty="0"/>
              <a:t>Здесь будете есть или с собой?</a:t>
            </a:r>
          </a:p>
          <a:p>
            <a:pPr marL="742950" indent="-742950">
              <a:buFont typeface="+mj-lt"/>
              <a:buAutoNum type="alphaUcPeriod"/>
            </a:pPr>
            <a:r>
              <a:rPr lang="ru-RU" sz="3600" dirty="0"/>
              <a:t>Вот, пожалуйста.</a:t>
            </a:r>
            <a:endParaRPr lang="en-US" sz="3600" dirty="0"/>
          </a:p>
          <a:p>
            <a:pPr marL="742950" indent="-742950">
              <a:buFont typeface="+mj-lt"/>
              <a:buAutoNum type="alphaUcPeriod"/>
            </a:pPr>
            <a:r>
              <a:rPr lang="ru-RU" sz="3600" dirty="0"/>
              <a:t>Наличными или по карте?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9501A5DB-2EF0-8AA7-1B32-ABB8098F1E45}"/>
              </a:ext>
            </a:extLst>
          </p:cNvPr>
          <p:cNvCxnSpPr>
            <a:cxnSpLocks/>
          </p:cNvCxnSpPr>
          <p:nvPr/>
        </p:nvCxnSpPr>
        <p:spPr>
          <a:xfrm>
            <a:off x="4541854" y="1555764"/>
            <a:ext cx="1609109" cy="1900427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BF896D18-336B-B530-5D87-2F81A8E5503D}"/>
              </a:ext>
            </a:extLst>
          </p:cNvPr>
          <p:cNvCxnSpPr>
            <a:cxnSpLocks/>
          </p:cNvCxnSpPr>
          <p:nvPr/>
        </p:nvCxnSpPr>
        <p:spPr>
          <a:xfrm flipV="1">
            <a:off x="4181090" y="1271636"/>
            <a:ext cx="1951876" cy="100632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5F13AD36-5C18-B362-E6D6-2449FD37F02B}"/>
              </a:ext>
            </a:extLst>
          </p:cNvPr>
          <p:cNvCxnSpPr>
            <a:cxnSpLocks/>
          </p:cNvCxnSpPr>
          <p:nvPr/>
        </p:nvCxnSpPr>
        <p:spPr>
          <a:xfrm>
            <a:off x="5013006" y="3642641"/>
            <a:ext cx="1191396" cy="1898597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:a16="http://schemas.microsoft.com/office/drawing/2014/main" id="{6DED0730-D723-C50E-1C5F-F9DF65F5E173}"/>
              </a:ext>
            </a:extLst>
          </p:cNvPr>
          <p:cNvCxnSpPr>
            <a:cxnSpLocks/>
          </p:cNvCxnSpPr>
          <p:nvPr/>
        </p:nvCxnSpPr>
        <p:spPr>
          <a:xfrm flipV="1">
            <a:off x="4799020" y="2612922"/>
            <a:ext cx="1425386" cy="189490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D3CCC744-1207-E8C3-DBFB-3897C1196010}"/>
              </a:ext>
            </a:extLst>
          </p:cNvPr>
          <p:cNvCxnSpPr>
            <a:cxnSpLocks/>
          </p:cNvCxnSpPr>
          <p:nvPr/>
        </p:nvCxnSpPr>
        <p:spPr>
          <a:xfrm flipV="1">
            <a:off x="2895537" y="4980079"/>
            <a:ext cx="3273908" cy="465543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id="{7EBCB59A-4BE2-B93B-19D4-45A777CAA707}"/>
              </a:ext>
            </a:extLst>
          </p:cNvPr>
          <p:cNvCxnSpPr>
            <a:cxnSpLocks/>
          </p:cNvCxnSpPr>
          <p:nvPr/>
        </p:nvCxnSpPr>
        <p:spPr>
          <a:xfrm>
            <a:off x="4122145" y="5889129"/>
            <a:ext cx="2102261" cy="63565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671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F8FD69-BCAA-A1DB-9A03-82A294BAD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 dirty="0">
                <a:latin typeface="+mn-lt"/>
              </a:rPr>
              <a:t>BOOST YOUR BRAIN!!!</a:t>
            </a:r>
            <a:endParaRPr lang="ru-RU" sz="6600" b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29541F-7FE4-E0BF-5F3B-02A6BB529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Neuroscientist reveals how to boost your brain health | Metro News">
            <a:extLst>
              <a:ext uri="{FF2B5EF4-FFF2-40B4-BE49-F238E27FC236}">
                <a16:creationId xmlns:a16="http://schemas.microsoft.com/office/drawing/2014/main" id="{10492F14-2637-A7DC-8DE5-A6D4D1D71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560" y="2122360"/>
            <a:ext cx="7612380" cy="399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370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3E041-E3FA-9E6E-1F73-EE3AAC8CE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460500"/>
          </a:xfrm>
        </p:spPr>
        <p:txBody>
          <a:bodyPr/>
          <a:lstStyle/>
          <a:p>
            <a:r>
              <a:rPr lang="en-US" b="1" dirty="0">
                <a:latin typeface="+mn-lt"/>
              </a:rPr>
              <a:t>Listen to and read</a:t>
            </a:r>
            <a:br>
              <a:rPr lang="en-US" b="1" dirty="0">
                <a:latin typeface="+mn-lt"/>
              </a:rPr>
            </a:br>
            <a:r>
              <a:rPr lang="en-US" b="1" dirty="0">
                <a:latin typeface="+mn-lt"/>
              </a:rPr>
              <a:t>the dialogue.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997545-803D-03B8-AC20-9BADDA7B8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600" dirty="0"/>
              <a:t>What is Ann ordering? </a:t>
            </a:r>
          </a:p>
          <a:p>
            <a:r>
              <a:rPr lang="en-US" sz="3600" dirty="0"/>
              <a:t>How much is it?</a:t>
            </a:r>
          </a:p>
          <a:p>
            <a:endParaRPr lang="en-US" sz="3600" dirty="0"/>
          </a:p>
          <a:p>
            <a:r>
              <a:rPr lang="ru-RU" sz="3600" i="1" dirty="0"/>
              <a:t>£</a:t>
            </a:r>
            <a:r>
              <a:rPr lang="en-US" sz="3600" i="1" dirty="0"/>
              <a:t> - pound</a:t>
            </a:r>
          </a:p>
          <a:p>
            <a:r>
              <a:rPr lang="en-US" sz="3600" i="1" dirty="0"/>
              <a:t>p – pence</a:t>
            </a:r>
          </a:p>
          <a:p>
            <a:r>
              <a:rPr lang="ru-RU" sz="3600" i="1" dirty="0"/>
              <a:t>£</a:t>
            </a:r>
            <a:r>
              <a:rPr lang="en-US" sz="3600" i="1" dirty="0"/>
              <a:t> 3.89 – three pounds eighty-nine</a:t>
            </a:r>
          </a:p>
          <a:p>
            <a:r>
              <a:rPr lang="en-US" sz="3600" i="1" dirty="0"/>
              <a:t>53 p – fifty-three pence</a:t>
            </a:r>
          </a:p>
          <a:p>
            <a:r>
              <a:rPr lang="ru-RU" sz="3600" i="1" dirty="0"/>
              <a:t>£</a:t>
            </a:r>
            <a:r>
              <a:rPr lang="en-US" sz="3600" i="1" dirty="0"/>
              <a:t> 1.89, </a:t>
            </a:r>
            <a:r>
              <a:rPr lang="ru-RU" sz="3600" i="1" dirty="0"/>
              <a:t>£</a:t>
            </a:r>
            <a:r>
              <a:rPr lang="en-US" sz="3600" i="1" dirty="0"/>
              <a:t> 2.75, </a:t>
            </a:r>
            <a:r>
              <a:rPr lang="ru-RU" sz="3600" i="1" dirty="0"/>
              <a:t>£</a:t>
            </a:r>
            <a:r>
              <a:rPr lang="en-US" sz="3600" i="1" dirty="0"/>
              <a:t> 7.50</a:t>
            </a:r>
            <a:endParaRPr lang="ru-RU" sz="3600" i="1" dirty="0"/>
          </a:p>
          <a:p>
            <a:endParaRPr lang="ru-RU" sz="3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D7526B-3DB5-6368-3779-1742EF0189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8512" y="236220"/>
            <a:ext cx="4187748" cy="5380672"/>
          </a:xfrm>
          <a:prstGeom prst="rect">
            <a:avLst/>
          </a:prstGeom>
        </p:spPr>
      </p:pic>
      <p:pic>
        <p:nvPicPr>
          <p:cNvPr id="6" name="13 - Ex. 1b, p. 102">
            <a:hlinkClick r:id="" action="ppaction://media"/>
            <a:extLst>
              <a:ext uri="{FF2B5EF4-FFF2-40B4-BE49-F238E27FC236}">
                <a16:creationId xmlns:a16="http://schemas.microsoft.com/office/drawing/2014/main" id="{844A951B-3B92-8021-D4F9-39BC7CCF440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220" end="15172.8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5740" y="429818"/>
            <a:ext cx="478232" cy="47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4153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503</Words>
  <Application>Microsoft Office PowerPoint</Application>
  <PresentationFormat>Широкоэкранный</PresentationFormat>
  <Paragraphs>110</Paragraphs>
  <Slides>11</Slides>
  <Notes>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g – [g] </vt:lpstr>
      <vt:lpstr>fast food restaurant</vt:lpstr>
      <vt:lpstr>April, 25th   </vt:lpstr>
      <vt:lpstr>Today we’re going to….</vt:lpstr>
      <vt:lpstr>Listen to the teacher and repeat after him. (p 102, ex 1a)</vt:lpstr>
      <vt:lpstr>Which are cashier’s phrases and which are customer’s?</vt:lpstr>
      <vt:lpstr>Match the phrases with the translations</vt:lpstr>
      <vt:lpstr>BOOST YOUR BRAIN!!!</vt:lpstr>
      <vt:lpstr>Listen to and read the dialogue.</vt:lpstr>
      <vt:lpstr>Work in pairs. Act out a similar dialogue between a customer and the cashier.</vt:lpstr>
      <vt:lpstr>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 – [g] </dc:title>
  <dc:creator>Мейрам Куандыков</dc:creator>
  <cp:lastModifiedBy>Мейрам Куандыков</cp:lastModifiedBy>
  <cp:revision>2</cp:revision>
  <dcterms:created xsi:type="dcterms:W3CDTF">2024-04-25T14:43:04Z</dcterms:created>
  <dcterms:modified xsi:type="dcterms:W3CDTF">2024-04-27T06:18:25Z</dcterms:modified>
</cp:coreProperties>
</file>